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4"/>
  </p:sldMasterIdLst>
  <p:sldIdLst>
    <p:sldId id="256" r:id="rId5"/>
    <p:sldId id="257" r:id="rId6"/>
    <p:sldId id="258" r:id="rId7"/>
    <p:sldId id="259" r:id="rId8"/>
    <p:sldId id="260" r:id="rId9"/>
    <p:sldId id="261" r:id="rId10"/>
    <p:sldId id="262" r:id="rId11"/>
    <p:sldId id="263" r:id="rId12"/>
    <p:sldId id="264" r:id="rId13"/>
    <p:sldId id="265"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28" autoAdjust="0"/>
    <p:restoredTop sz="94660"/>
  </p:normalViewPr>
  <p:slideViewPr>
    <p:cSldViewPr snapToGrid="0">
      <p:cViewPr varScale="1">
        <p:scale>
          <a:sx n="67" d="100"/>
          <a:sy n="67" d="100"/>
        </p:scale>
        <p:origin x="648" y="4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640013" y="484479"/>
            <a:ext cx="6911974" cy="2954655"/>
          </a:xfrm>
        </p:spPr>
        <p:txBody>
          <a:bodyPr anchor="b">
            <a:normAutofit/>
          </a:bodyPr>
          <a:lstStyle>
            <a:lvl1pPr algn="ctr">
              <a:defRPr sz="5600" cap="all" spc="-100" baseline="0"/>
            </a:lvl1pPr>
          </a:lstStyle>
          <a:p>
            <a:r>
              <a:rPr lang="en-US"/>
              <a:t>Click to edit Master title style</a:t>
            </a:r>
            <a:endParaRPr lang="en-US" dirty="0"/>
          </a:p>
        </p:txBody>
      </p:sp>
      <p:sp>
        <p:nvSpPr>
          <p:cNvPr id="3" name="Subtitle 2"/>
          <p:cNvSpPr>
            <a:spLocks noGrp="1"/>
          </p:cNvSpPr>
          <p:nvPr>
            <p:ph type="subTitle" idx="1"/>
          </p:nvPr>
        </p:nvSpPr>
        <p:spPr>
          <a:xfrm>
            <a:off x="2640013" y="3799133"/>
            <a:ext cx="6911974" cy="1969841"/>
          </a:xfrm>
        </p:spPr>
        <p:txBody>
          <a:bodyPr>
            <a:normAutofit/>
          </a:bodyPr>
          <a:lstStyle>
            <a:lvl1pPr marL="0" indent="0" algn="ctr">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31837" y="6138000"/>
            <a:ext cx="3095626" cy="720000"/>
          </a:xfrm>
          <a:prstGeom prst="rect">
            <a:avLst/>
          </a:prstGeom>
        </p:spPr>
        <p:txBody>
          <a:bodyPr/>
          <a:lstStyle/>
          <a:p>
            <a:fld id="{2395C5C9-164C-46B3-A87E-7660D39D3106}" type="datetime2">
              <a:rPr lang="en-US" smtClean="0"/>
              <a:t>Wednesday, April 10, 2024</a:t>
            </a:fld>
            <a:endParaRPr lang="en-US" dirty="0"/>
          </a:p>
        </p:txBody>
      </p:sp>
      <p:sp>
        <p:nvSpPr>
          <p:cNvPr id="5" name="Footer Placeholder 4"/>
          <p:cNvSpPr>
            <a:spLocks noGrp="1"/>
          </p:cNvSpPr>
          <p:nvPr>
            <p:ph type="ftr" sz="quarter" idx="11"/>
          </p:nvPr>
        </p:nvSpPr>
        <p:spPr>
          <a:xfrm>
            <a:off x="4548188" y="6138000"/>
            <a:ext cx="5003800" cy="720000"/>
          </a:xfrm>
          <a:prstGeom prst="rect">
            <a:avLst/>
          </a:prstGeom>
        </p:spPr>
        <p:txBody>
          <a:bodyPr/>
          <a:lstStyle/>
          <a:p>
            <a:pPr algn="l"/>
            <a:r>
              <a:rPr lang="en-US" dirty="0"/>
              <a:t>Sample Footer Text</a:t>
            </a:r>
          </a:p>
        </p:txBody>
      </p:sp>
      <p:sp>
        <p:nvSpPr>
          <p:cNvPr id="6" name="Slide Number Placeholder 5"/>
          <p:cNvSpPr>
            <a:spLocks noGrp="1"/>
          </p:cNvSpPr>
          <p:nvPr>
            <p:ph type="sldNum" sz="quarter" idx="12"/>
          </p:nvPr>
        </p:nvSpPr>
        <p:spPr>
          <a:xfrm>
            <a:off x="10272713" y="6138000"/>
            <a:ext cx="1187449" cy="720000"/>
          </a:xfrm>
          <a:prstGeom prst="rect">
            <a:avLst/>
          </a:prstGeom>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20171049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720000" y="2541600"/>
            <a:ext cx="10728325" cy="32273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31837" y="6138000"/>
            <a:ext cx="3095626" cy="720000"/>
          </a:xfrm>
          <a:prstGeom prst="rect">
            <a:avLst/>
          </a:prstGeom>
        </p:spPr>
        <p:txBody>
          <a:bodyPr/>
          <a:lstStyle/>
          <a:p>
            <a:fld id="{4DDCFF8A-AAF8-4A12-8A91-9CA0EAF6CBB9}" type="datetime2">
              <a:rPr lang="en-US" smtClean="0"/>
              <a:t>Wednesday, April 10, 2024</a:t>
            </a:fld>
            <a:endParaRPr lang="en-US" dirty="0"/>
          </a:p>
        </p:txBody>
      </p:sp>
      <p:sp>
        <p:nvSpPr>
          <p:cNvPr id="5" name="Footer Placeholder 4"/>
          <p:cNvSpPr>
            <a:spLocks noGrp="1"/>
          </p:cNvSpPr>
          <p:nvPr>
            <p:ph type="ftr" sz="quarter" idx="11"/>
          </p:nvPr>
        </p:nvSpPr>
        <p:spPr>
          <a:xfrm>
            <a:off x="4548188" y="6138000"/>
            <a:ext cx="5003800" cy="720000"/>
          </a:xfrm>
          <a:prstGeom prst="rect">
            <a:avLst/>
          </a:prstGeom>
        </p:spPr>
        <p:txBody>
          <a:bodyPr/>
          <a:lstStyle/>
          <a:p>
            <a:pPr algn="l"/>
            <a:r>
              <a:rPr lang="en-US" dirty="0"/>
              <a:t>Sample Footer Text</a:t>
            </a:r>
          </a:p>
        </p:txBody>
      </p:sp>
      <p:sp>
        <p:nvSpPr>
          <p:cNvPr id="6" name="Slide Number Placeholder 5"/>
          <p:cNvSpPr>
            <a:spLocks noGrp="1"/>
          </p:cNvSpPr>
          <p:nvPr>
            <p:ph type="sldNum" sz="quarter" idx="12"/>
          </p:nvPr>
        </p:nvSpPr>
        <p:spPr>
          <a:xfrm>
            <a:off x="10272713" y="6138000"/>
            <a:ext cx="1187449" cy="720000"/>
          </a:xfrm>
          <a:prstGeom prst="rect">
            <a:avLst/>
          </a:prstGeom>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2428476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0000" y="619200"/>
            <a:ext cx="10728326" cy="2879724"/>
          </a:xfrm>
        </p:spPr>
        <p:txBody>
          <a:bodyPr anchor="b">
            <a:normAutofit/>
          </a:bodyPr>
          <a:lstStyle>
            <a:lvl1pPr>
              <a:defRPr sz="5600"/>
            </a:lvl1pPr>
          </a:lstStyle>
          <a:p>
            <a:r>
              <a:rPr lang="en-US"/>
              <a:t>Click to edit Master title style</a:t>
            </a:r>
            <a:endParaRPr lang="en-US" dirty="0"/>
          </a:p>
        </p:txBody>
      </p:sp>
      <p:sp>
        <p:nvSpPr>
          <p:cNvPr id="3" name="Text Placeholder 2"/>
          <p:cNvSpPr>
            <a:spLocks noGrp="1"/>
          </p:cNvSpPr>
          <p:nvPr>
            <p:ph type="body" idx="1"/>
          </p:nvPr>
        </p:nvSpPr>
        <p:spPr>
          <a:xfrm>
            <a:off x="719910" y="3858924"/>
            <a:ext cx="10728326" cy="1919076"/>
          </a:xfrm>
        </p:spPr>
        <p:txBody>
          <a:bodyPr>
            <a:normAutofit/>
          </a:bodyPr>
          <a:lstStyle>
            <a:lvl1pPr marL="0" indent="0">
              <a:buNone/>
              <a:defRPr sz="2800">
                <a:solidFill>
                  <a:schemeClr val="tx1">
                    <a:tint val="75000"/>
                    <a:alpha val="6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31837" y="6138000"/>
            <a:ext cx="3095626" cy="720000"/>
          </a:xfrm>
          <a:prstGeom prst="rect">
            <a:avLst/>
          </a:prstGeom>
        </p:spPr>
        <p:txBody>
          <a:bodyPr/>
          <a:lstStyle/>
          <a:p>
            <a:fld id="{ABCC25C3-021A-4B0B-8F70-0C181FE1CF45}" type="datetime2">
              <a:rPr lang="en-US" smtClean="0"/>
              <a:t>Wednesday, April 10, 2024</a:t>
            </a:fld>
            <a:endParaRPr lang="en-US"/>
          </a:p>
        </p:txBody>
      </p:sp>
      <p:sp>
        <p:nvSpPr>
          <p:cNvPr id="5" name="Footer Placeholder 4"/>
          <p:cNvSpPr>
            <a:spLocks noGrp="1"/>
          </p:cNvSpPr>
          <p:nvPr>
            <p:ph type="ftr" sz="quarter" idx="11"/>
          </p:nvPr>
        </p:nvSpPr>
        <p:spPr>
          <a:xfrm>
            <a:off x="4548188" y="6138000"/>
            <a:ext cx="5003800" cy="720000"/>
          </a:xfrm>
          <a:prstGeom prst="rect">
            <a:avLst/>
          </a:prstGeom>
        </p:spPr>
        <p:txBody>
          <a:bodyPr/>
          <a:lstStyle/>
          <a:p>
            <a:pPr algn="l"/>
            <a:r>
              <a:rPr lang="en-US" dirty="0"/>
              <a:t>Sample Footer Text</a:t>
            </a:r>
          </a:p>
        </p:txBody>
      </p:sp>
      <p:sp>
        <p:nvSpPr>
          <p:cNvPr id="6" name="Slide Number Placeholder 5"/>
          <p:cNvSpPr>
            <a:spLocks noGrp="1"/>
          </p:cNvSpPr>
          <p:nvPr>
            <p:ph type="sldNum" sz="quarter" idx="12"/>
          </p:nvPr>
        </p:nvSpPr>
        <p:spPr>
          <a:xfrm>
            <a:off x="10272713" y="6138000"/>
            <a:ext cx="1187449" cy="720000"/>
          </a:xfrm>
          <a:prstGeom prst="rect">
            <a:avLst/>
          </a:prstGeom>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24041958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720000" y="2541600"/>
            <a:ext cx="5003800" cy="3234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58400" y="2541600"/>
            <a:ext cx="5003801" cy="32345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731837" y="6138000"/>
            <a:ext cx="3095626" cy="720000"/>
          </a:xfrm>
          <a:prstGeom prst="rect">
            <a:avLst/>
          </a:prstGeom>
        </p:spPr>
        <p:txBody>
          <a:bodyPr/>
          <a:lstStyle/>
          <a:p>
            <a:fld id="{0C23D88D-8CEC-4ED9-A53B-5596187D9A16}" type="datetime2">
              <a:rPr lang="en-US" smtClean="0"/>
              <a:t>Wednesday, April 10, 2024</a:t>
            </a:fld>
            <a:endParaRPr lang="en-US"/>
          </a:p>
        </p:txBody>
      </p:sp>
      <p:sp>
        <p:nvSpPr>
          <p:cNvPr id="6" name="Footer Placeholder 5"/>
          <p:cNvSpPr>
            <a:spLocks noGrp="1"/>
          </p:cNvSpPr>
          <p:nvPr>
            <p:ph type="ftr" sz="quarter" idx="11"/>
          </p:nvPr>
        </p:nvSpPr>
        <p:spPr>
          <a:xfrm>
            <a:off x="4548188" y="6138000"/>
            <a:ext cx="5003800" cy="720000"/>
          </a:xfrm>
          <a:prstGeom prst="rect">
            <a:avLst/>
          </a:prstGeom>
        </p:spPr>
        <p:txBody>
          <a:bodyPr/>
          <a:lstStyle/>
          <a:p>
            <a:r>
              <a:rPr lang="en-US"/>
              <a:t>Sample Footer Text</a:t>
            </a:r>
          </a:p>
        </p:txBody>
      </p:sp>
      <p:sp>
        <p:nvSpPr>
          <p:cNvPr id="7" name="Slide Number Placeholder 6"/>
          <p:cNvSpPr>
            <a:spLocks noGrp="1"/>
          </p:cNvSpPr>
          <p:nvPr>
            <p:ph type="sldNum" sz="quarter" idx="12"/>
          </p:nvPr>
        </p:nvSpPr>
        <p:spPr>
          <a:xfrm>
            <a:off x="10272713" y="6138000"/>
            <a:ext cx="1187449" cy="720000"/>
          </a:xfrm>
          <a:prstGeom prst="rect">
            <a:avLst/>
          </a:prstGeom>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26134090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20000" y="619200"/>
            <a:ext cx="10728325" cy="673005"/>
          </a:xfrm>
        </p:spPr>
        <p:txBody>
          <a:bodyPr>
            <a:normAutofit/>
          </a:bodyPr>
          <a:lstStyle/>
          <a:p>
            <a:r>
              <a:rPr lang="en-US"/>
              <a:t>Click to edit Master title style</a:t>
            </a:r>
            <a:endParaRPr lang="en-US" dirty="0"/>
          </a:p>
        </p:txBody>
      </p:sp>
      <p:sp>
        <p:nvSpPr>
          <p:cNvPr id="3" name="Text Placeholder 2"/>
          <p:cNvSpPr>
            <a:spLocks noGrp="1"/>
          </p:cNvSpPr>
          <p:nvPr>
            <p:ph type="body" idx="1"/>
          </p:nvPr>
        </p:nvSpPr>
        <p:spPr>
          <a:xfrm>
            <a:off x="720000" y="1840698"/>
            <a:ext cx="5015638" cy="565796"/>
          </a:xfrm>
        </p:spPr>
        <p:txBody>
          <a:bodyPr wrap="square" anchor="b">
            <a:normAutofit/>
          </a:bodyPr>
          <a:lstStyle>
            <a:lvl1pPr marL="0" indent="0">
              <a:lnSpc>
                <a:spcPct val="120000"/>
              </a:lnSpc>
              <a:buNone/>
              <a:defRPr sz="1600" b="0" cap="all" spc="200" baseline="0">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720000" y="2541600"/>
            <a:ext cx="5003801" cy="3234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58400" y="1840698"/>
            <a:ext cx="5015638" cy="565796"/>
          </a:xfrm>
        </p:spPr>
        <p:txBody>
          <a:bodyPr anchor="b">
            <a:normAutofit/>
          </a:bodyPr>
          <a:lstStyle>
            <a:lvl1pPr marL="0" indent="0">
              <a:lnSpc>
                <a:spcPct val="120000"/>
              </a:lnSpc>
              <a:buNone/>
              <a:defRPr sz="1600" b="0" cap="all" spc="200" baseline="0">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58400" y="2541600"/>
            <a:ext cx="5003800" cy="3234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731837" y="6138000"/>
            <a:ext cx="3095626" cy="720000"/>
          </a:xfrm>
          <a:prstGeom prst="rect">
            <a:avLst/>
          </a:prstGeom>
        </p:spPr>
        <p:txBody>
          <a:bodyPr/>
          <a:lstStyle/>
          <a:p>
            <a:fld id="{D2CCD382-DFDA-4722-A27A-59C21AD112F2}" type="datetime2">
              <a:rPr lang="en-US" smtClean="0"/>
              <a:t>Wednesday, April 10, 2024</a:t>
            </a:fld>
            <a:endParaRPr lang="en-US"/>
          </a:p>
        </p:txBody>
      </p:sp>
      <p:sp>
        <p:nvSpPr>
          <p:cNvPr id="8" name="Footer Placeholder 7"/>
          <p:cNvSpPr>
            <a:spLocks noGrp="1"/>
          </p:cNvSpPr>
          <p:nvPr>
            <p:ph type="ftr" sz="quarter" idx="11"/>
          </p:nvPr>
        </p:nvSpPr>
        <p:spPr>
          <a:xfrm>
            <a:off x="4548188" y="6138000"/>
            <a:ext cx="5003800" cy="720000"/>
          </a:xfrm>
          <a:prstGeom prst="rect">
            <a:avLst/>
          </a:prstGeom>
        </p:spPr>
        <p:txBody>
          <a:bodyPr/>
          <a:lstStyle/>
          <a:p>
            <a:r>
              <a:rPr lang="en-US"/>
              <a:t>Sample Footer Text</a:t>
            </a:r>
          </a:p>
        </p:txBody>
      </p:sp>
      <p:sp>
        <p:nvSpPr>
          <p:cNvPr id="9" name="Slide Number Placeholder 8"/>
          <p:cNvSpPr>
            <a:spLocks noGrp="1"/>
          </p:cNvSpPr>
          <p:nvPr>
            <p:ph type="sldNum" sz="quarter" idx="12"/>
          </p:nvPr>
        </p:nvSpPr>
        <p:spPr>
          <a:xfrm>
            <a:off x="10272713" y="6138000"/>
            <a:ext cx="1187449" cy="720000"/>
          </a:xfrm>
          <a:prstGeom prst="rect">
            <a:avLst/>
          </a:prstGeom>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32588509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731837" y="6138000"/>
            <a:ext cx="3095626" cy="720000"/>
          </a:xfrm>
          <a:prstGeom prst="rect">
            <a:avLst/>
          </a:prstGeom>
        </p:spPr>
        <p:txBody>
          <a:bodyPr/>
          <a:lstStyle/>
          <a:p>
            <a:fld id="{22F2A30D-1C09-413F-AAB1-38F366000715}" type="datetime2">
              <a:rPr lang="en-US" smtClean="0"/>
              <a:t>Wednesday, April 10, 2024</a:t>
            </a:fld>
            <a:endParaRPr lang="en-US"/>
          </a:p>
        </p:txBody>
      </p:sp>
      <p:sp>
        <p:nvSpPr>
          <p:cNvPr id="4" name="Footer Placeholder 3"/>
          <p:cNvSpPr>
            <a:spLocks noGrp="1"/>
          </p:cNvSpPr>
          <p:nvPr>
            <p:ph type="ftr" sz="quarter" idx="11"/>
          </p:nvPr>
        </p:nvSpPr>
        <p:spPr>
          <a:xfrm>
            <a:off x="4548188" y="6138000"/>
            <a:ext cx="5003800" cy="720000"/>
          </a:xfrm>
          <a:prstGeom prst="rect">
            <a:avLst/>
          </a:prstGeom>
        </p:spPr>
        <p:txBody>
          <a:bodyPr/>
          <a:lstStyle/>
          <a:p>
            <a:r>
              <a:rPr lang="en-US"/>
              <a:t>Sample Footer Text</a:t>
            </a:r>
          </a:p>
        </p:txBody>
      </p:sp>
      <p:sp>
        <p:nvSpPr>
          <p:cNvPr id="5" name="Slide Number Placeholder 4"/>
          <p:cNvSpPr>
            <a:spLocks noGrp="1"/>
          </p:cNvSpPr>
          <p:nvPr>
            <p:ph type="sldNum" sz="quarter" idx="12"/>
          </p:nvPr>
        </p:nvSpPr>
        <p:spPr>
          <a:xfrm>
            <a:off x="10272713" y="6138000"/>
            <a:ext cx="1187449" cy="720000"/>
          </a:xfrm>
          <a:prstGeom prst="rect">
            <a:avLst/>
          </a:prstGeom>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22889913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731837" y="6138000"/>
            <a:ext cx="3095626" cy="720000"/>
          </a:xfrm>
          <a:prstGeom prst="rect">
            <a:avLst/>
          </a:prstGeom>
        </p:spPr>
        <p:txBody>
          <a:bodyPr/>
          <a:lstStyle/>
          <a:p>
            <a:fld id="{6DB82B9C-D65E-4F64-95C3-B10F3B00F0D9}" type="datetime2">
              <a:rPr lang="en-US" smtClean="0"/>
              <a:t>Wednesday, April 10, 2024</a:t>
            </a:fld>
            <a:endParaRPr lang="en-US"/>
          </a:p>
        </p:txBody>
      </p:sp>
      <p:sp>
        <p:nvSpPr>
          <p:cNvPr id="3" name="Footer Placeholder 2"/>
          <p:cNvSpPr>
            <a:spLocks noGrp="1"/>
          </p:cNvSpPr>
          <p:nvPr>
            <p:ph type="ftr" sz="quarter" idx="11"/>
          </p:nvPr>
        </p:nvSpPr>
        <p:spPr>
          <a:xfrm>
            <a:off x="4548188" y="6138000"/>
            <a:ext cx="5003800" cy="720000"/>
          </a:xfrm>
          <a:prstGeom prst="rect">
            <a:avLst/>
          </a:prstGeom>
        </p:spPr>
        <p:txBody>
          <a:bodyPr/>
          <a:lstStyle/>
          <a:p>
            <a:r>
              <a:rPr lang="en-US"/>
              <a:t>Sample Footer Text</a:t>
            </a:r>
          </a:p>
        </p:txBody>
      </p:sp>
      <p:sp>
        <p:nvSpPr>
          <p:cNvPr id="4" name="Slide Number Placeholder 3"/>
          <p:cNvSpPr>
            <a:spLocks noGrp="1"/>
          </p:cNvSpPr>
          <p:nvPr>
            <p:ph type="sldNum" sz="quarter" idx="12"/>
          </p:nvPr>
        </p:nvSpPr>
        <p:spPr>
          <a:xfrm>
            <a:off x="10272713" y="6138000"/>
            <a:ext cx="1187449" cy="720000"/>
          </a:xfrm>
          <a:prstGeom prst="rect">
            <a:avLst/>
          </a:prstGeom>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33042393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20000" y="619200"/>
            <a:ext cx="3107463" cy="1477328"/>
          </a:xfrm>
        </p:spPr>
        <p:txBody>
          <a:bodyPr anchor="t" anchorCtr="0">
            <a:normAutofit/>
          </a:bodyPr>
          <a:lstStyle>
            <a:lvl1pPr>
              <a:lnSpc>
                <a:spcPct val="100000"/>
              </a:lnSpc>
              <a:defRPr sz="2800"/>
            </a:lvl1pPr>
          </a:lstStyle>
          <a:p>
            <a:r>
              <a:rPr lang="en-US"/>
              <a:t>Click to edit Master title style</a:t>
            </a:r>
            <a:endParaRPr lang="en-US" dirty="0"/>
          </a:p>
        </p:txBody>
      </p:sp>
      <p:sp>
        <p:nvSpPr>
          <p:cNvPr id="3" name="Content Placeholder 2"/>
          <p:cNvSpPr>
            <a:spLocks noGrp="1"/>
          </p:cNvSpPr>
          <p:nvPr>
            <p:ph idx="1"/>
          </p:nvPr>
        </p:nvSpPr>
        <p:spPr>
          <a:xfrm>
            <a:off x="4548188" y="584662"/>
            <a:ext cx="6911974" cy="5184313"/>
          </a:xfrm>
        </p:spPr>
        <p:txBody>
          <a:bodyPr/>
          <a:lstStyle>
            <a:lvl1pPr marL="0" indent="0">
              <a:lnSpc>
                <a:spcPct val="100000"/>
              </a:lnSpc>
              <a:buNone/>
              <a:defRPr sz="4800"/>
            </a:lvl1pPr>
            <a:lvl2pPr marL="914400" indent="-457200">
              <a:buFont typeface="Arial" panose="020B0604020202020204" pitchFamily="34" charset="0"/>
              <a:buChar char="•"/>
              <a:defRPr sz="2000"/>
            </a:lvl2pPr>
            <a:lvl3pPr marL="1257300" indent="-342900">
              <a:buFont typeface="Arial" panose="020B0604020202020204" pitchFamily="34" charset="0"/>
              <a:buChar char="•"/>
              <a:defRPr sz="2000"/>
            </a:lvl3pPr>
            <a:lvl4pPr marL="1714500" indent="-342900">
              <a:buFont typeface="Arial" panose="020B0604020202020204" pitchFamily="34" charset="0"/>
              <a:buChar char="•"/>
              <a:defRPr sz="2000"/>
            </a:lvl4pPr>
            <a:lvl5pPr marL="2171700" indent="-342900">
              <a:buFont typeface="Arial" panose="020B0604020202020204" pitchFamily="34" charset="0"/>
              <a:buChar cha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20000" y="2541600"/>
            <a:ext cx="3107463" cy="3231837"/>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31837" y="6138000"/>
            <a:ext cx="3095626" cy="720000"/>
          </a:xfrm>
          <a:prstGeom prst="rect">
            <a:avLst/>
          </a:prstGeom>
        </p:spPr>
        <p:txBody>
          <a:bodyPr/>
          <a:lstStyle/>
          <a:p>
            <a:fld id="{B7F5FDCC-6AAC-4A08-B9E0-3793AB5E64C3}" type="datetime2">
              <a:rPr lang="en-US" smtClean="0"/>
              <a:t>Wednesday, April 10, 2024</a:t>
            </a:fld>
            <a:endParaRPr lang="en-US"/>
          </a:p>
        </p:txBody>
      </p:sp>
      <p:sp>
        <p:nvSpPr>
          <p:cNvPr id="6" name="Footer Placeholder 5"/>
          <p:cNvSpPr>
            <a:spLocks noGrp="1"/>
          </p:cNvSpPr>
          <p:nvPr>
            <p:ph type="ftr" sz="quarter" idx="11"/>
          </p:nvPr>
        </p:nvSpPr>
        <p:spPr>
          <a:xfrm>
            <a:off x="4548188" y="6138000"/>
            <a:ext cx="5003800" cy="720000"/>
          </a:xfrm>
          <a:prstGeom prst="rect">
            <a:avLst/>
          </a:prstGeom>
        </p:spPr>
        <p:txBody>
          <a:bodyPr/>
          <a:lstStyle/>
          <a:p>
            <a:r>
              <a:rPr lang="en-US"/>
              <a:t>Sample Footer Text</a:t>
            </a:r>
          </a:p>
        </p:txBody>
      </p:sp>
      <p:sp>
        <p:nvSpPr>
          <p:cNvPr id="7" name="Slide Number Placeholder 6"/>
          <p:cNvSpPr>
            <a:spLocks noGrp="1"/>
          </p:cNvSpPr>
          <p:nvPr>
            <p:ph type="sldNum" sz="quarter" idx="12"/>
          </p:nvPr>
        </p:nvSpPr>
        <p:spPr>
          <a:xfrm>
            <a:off x="10272713" y="6138000"/>
            <a:ext cx="1187449" cy="720000"/>
          </a:xfrm>
          <a:prstGeom prst="rect">
            <a:avLst/>
          </a:prstGeom>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33296108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20000" y="619200"/>
            <a:ext cx="3095626" cy="1476000"/>
          </a:xfrm>
        </p:spPr>
        <p:txBody>
          <a:bodyPr anchor="t" anchorCtr="0">
            <a:normAutofit/>
          </a:bodyPr>
          <a:lstStyle>
            <a:lvl1pP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548188" y="728664"/>
            <a:ext cx="6923812" cy="5040312"/>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20000" y="2541600"/>
            <a:ext cx="3095625" cy="3232800"/>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31837" y="6138000"/>
            <a:ext cx="3095626" cy="720000"/>
          </a:xfrm>
          <a:prstGeom prst="rect">
            <a:avLst/>
          </a:prstGeom>
        </p:spPr>
        <p:txBody>
          <a:bodyPr/>
          <a:lstStyle/>
          <a:p>
            <a:fld id="{349FE94D-439C-40F1-900E-BC07940E3988}" type="datetime2">
              <a:rPr lang="en-US" smtClean="0"/>
              <a:t>Wednesday, April 10, 2024</a:t>
            </a:fld>
            <a:endParaRPr lang="en-US"/>
          </a:p>
        </p:txBody>
      </p:sp>
      <p:sp>
        <p:nvSpPr>
          <p:cNvPr id="6" name="Footer Placeholder 5"/>
          <p:cNvSpPr>
            <a:spLocks noGrp="1"/>
          </p:cNvSpPr>
          <p:nvPr>
            <p:ph type="ftr" sz="quarter" idx="11"/>
          </p:nvPr>
        </p:nvSpPr>
        <p:spPr>
          <a:xfrm>
            <a:off x="4548188" y="6138000"/>
            <a:ext cx="5003800" cy="720000"/>
          </a:xfrm>
          <a:prstGeom prst="rect">
            <a:avLst/>
          </a:prstGeom>
        </p:spPr>
        <p:txBody>
          <a:bodyPr/>
          <a:lstStyle/>
          <a:p>
            <a:r>
              <a:rPr lang="en-US"/>
              <a:t>Sample Footer Text</a:t>
            </a:r>
          </a:p>
        </p:txBody>
      </p:sp>
      <p:sp>
        <p:nvSpPr>
          <p:cNvPr id="7" name="Slide Number Placeholder 6"/>
          <p:cNvSpPr>
            <a:spLocks noGrp="1"/>
          </p:cNvSpPr>
          <p:nvPr>
            <p:ph type="sldNum" sz="quarter" idx="12"/>
          </p:nvPr>
        </p:nvSpPr>
        <p:spPr>
          <a:xfrm>
            <a:off x="10272713" y="6138000"/>
            <a:ext cx="1187449" cy="720000"/>
          </a:xfrm>
          <a:prstGeom prst="rect">
            <a:avLst/>
          </a:prstGeom>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13966862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720000" y="2636838"/>
            <a:ext cx="10728325" cy="313213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31837" y="6138000"/>
            <a:ext cx="3095626" cy="720000"/>
          </a:xfrm>
          <a:prstGeom prst="rect">
            <a:avLst/>
          </a:prstGeom>
        </p:spPr>
        <p:txBody>
          <a:bodyPr/>
          <a:lstStyle/>
          <a:p>
            <a:fld id="{5B75179A-1E2B-41AB-B400-4F1B4022FAEE}" type="datetime2">
              <a:rPr lang="en-US" smtClean="0"/>
              <a:t>Wednesday, April 10, 2024</a:t>
            </a:fld>
            <a:endParaRPr lang="en-US"/>
          </a:p>
        </p:txBody>
      </p:sp>
      <p:sp>
        <p:nvSpPr>
          <p:cNvPr id="5" name="Footer Placeholder 4"/>
          <p:cNvSpPr>
            <a:spLocks noGrp="1"/>
          </p:cNvSpPr>
          <p:nvPr>
            <p:ph type="ftr" sz="quarter" idx="11"/>
          </p:nvPr>
        </p:nvSpPr>
        <p:spPr>
          <a:xfrm>
            <a:off x="4548188" y="6138000"/>
            <a:ext cx="5003800" cy="720000"/>
          </a:xfrm>
          <a:prstGeom prst="rect">
            <a:avLst/>
          </a:prstGeom>
        </p:spPr>
        <p:txBody>
          <a:bodyPr/>
          <a:lstStyle/>
          <a:p>
            <a:r>
              <a:rPr lang="en-US"/>
              <a:t>Sample Footer Text</a:t>
            </a:r>
          </a:p>
        </p:txBody>
      </p:sp>
      <p:sp>
        <p:nvSpPr>
          <p:cNvPr id="6" name="Slide Number Placeholder 5"/>
          <p:cNvSpPr>
            <a:spLocks noGrp="1"/>
          </p:cNvSpPr>
          <p:nvPr>
            <p:ph type="sldNum" sz="quarter" idx="12"/>
          </p:nvPr>
        </p:nvSpPr>
        <p:spPr>
          <a:xfrm>
            <a:off x="10272713" y="6138000"/>
            <a:ext cx="1187449" cy="720000"/>
          </a:xfrm>
          <a:prstGeom prst="rect">
            <a:avLst/>
          </a:prstGeom>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16908462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140486" y="720000"/>
            <a:ext cx="1477328" cy="5048975"/>
          </a:xfrm>
        </p:spPr>
        <p:txBody>
          <a:bodyPr vert="eaVert">
            <a:normAutofit/>
          </a:bodyPr>
          <a:lstStyle>
            <a:lvl1pPr>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731838" y="720000"/>
            <a:ext cx="8929614" cy="50489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31837" y="6138000"/>
            <a:ext cx="3095626" cy="720000"/>
          </a:xfrm>
          <a:prstGeom prst="rect">
            <a:avLst/>
          </a:prstGeom>
        </p:spPr>
        <p:txBody>
          <a:bodyPr/>
          <a:lstStyle/>
          <a:p>
            <a:fld id="{05681D0F-6595-4F14-8EF3-954CD87C797B}" type="datetime2">
              <a:rPr lang="en-US" smtClean="0"/>
              <a:t>Wednesday, April 10, 2024</a:t>
            </a:fld>
            <a:endParaRPr lang="en-US"/>
          </a:p>
        </p:txBody>
      </p:sp>
      <p:sp>
        <p:nvSpPr>
          <p:cNvPr id="5" name="Footer Placeholder 4"/>
          <p:cNvSpPr>
            <a:spLocks noGrp="1"/>
          </p:cNvSpPr>
          <p:nvPr>
            <p:ph type="ftr" sz="quarter" idx="11"/>
          </p:nvPr>
        </p:nvSpPr>
        <p:spPr>
          <a:xfrm>
            <a:off x="4548188" y="6138000"/>
            <a:ext cx="5003800" cy="720000"/>
          </a:xfrm>
          <a:prstGeom prst="rect">
            <a:avLst/>
          </a:prstGeom>
        </p:spPr>
        <p:txBody>
          <a:bodyPr/>
          <a:lstStyle/>
          <a:p>
            <a:r>
              <a:rPr lang="en-US"/>
              <a:t>Sample Footer Text</a:t>
            </a:r>
          </a:p>
        </p:txBody>
      </p:sp>
      <p:sp>
        <p:nvSpPr>
          <p:cNvPr id="6" name="Slide Number Placeholder 5"/>
          <p:cNvSpPr>
            <a:spLocks noGrp="1"/>
          </p:cNvSpPr>
          <p:nvPr>
            <p:ph type="sldNum" sz="quarter" idx="12"/>
          </p:nvPr>
        </p:nvSpPr>
        <p:spPr>
          <a:xfrm>
            <a:off x="10272713" y="6138000"/>
            <a:ext cx="1187449" cy="720000"/>
          </a:xfrm>
          <a:prstGeom prst="rect">
            <a:avLst/>
          </a:prstGeom>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17321034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9646535-AEF6-4883-A4F9-EEC1F8B4319E}"/>
              </a:ext>
            </a:extLst>
          </p:cNvPr>
          <p:cNvSpPr/>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720000" y="619200"/>
            <a:ext cx="10728322" cy="1477328"/>
          </a:xfrm>
          <a:prstGeom prst="rect">
            <a:avLst/>
          </a:prstGeom>
        </p:spPr>
        <p:txBody>
          <a:bodyPr vert="horz" wrap="square" lIns="0" tIns="0" rIns="0" bIns="0" rtlCol="0" anchor="t" anchorCtr="0">
            <a:normAutofit/>
          </a:bodyPr>
          <a:lstStyle/>
          <a:p>
            <a:endParaRPr lang="en-US" dirty="0"/>
          </a:p>
        </p:txBody>
      </p:sp>
      <p:sp>
        <p:nvSpPr>
          <p:cNvPr id="3" name="Text Placeholder 2"/>
          <p:cNvSpPr>
            <a:spLocks noGrp="1"/>
          </p:cNvSpPr>
          <p:nvPr>
            <p:ph type="body" idx="1"/>
          </p:nvPr>
        </p:nvSpPr>
        <p:spPr>
          <a:xfrm>
            <a:off x="720000" y="2541600"/>
            <a:ext cx="10728325" cy="3227375"/>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31837" y="6138000"/>
            <a:ext cx="3095626" cy="720000"/>
          </a:xfrm>
          <a:prstGeom prst="rect">
            <a:avLst/>
          </a:prstGeom>
        </p:spPr>
        <p:txBody>
          <a:bodyPr vert="horz" lIns="0" tIns="180000" rIns="0" bIns="180000" rtlCol="0" anchor="ctr"/>
          <a:lstStyle>
            <a:lvl1pPr algn="l">
              <a:lnSpc>
                <a:spcPct val="120000"/>
              </a:lnSpc>
              <a:defRPr sz="1200" spc="20" baseline="0">
                <a:solidFill>
                  <a:schemeClr val="tx1"/>
                </a:solidFill>
                <a:latin typeface="+mn-lt"/>
              </a:defRPr>
            </a:lvl1pPr>
          </a:lstStyle>
          <a:p>
            <a:fld id="{8DEA2CF1-0EB2-4673-802D-3371233E4A77}" type="datetime2">
              <a:rPr lang="en-US" smtClean="0"/>
              <a:t>Wednesday, April 10, 2024</a:t>
            </a:fld>
            <a:endParaRPr lang="en-US" dirty="0"/>
          </a:p>
        </p:txBody>
      </p:sp>
      <p:sp>
        <p:nvSpPr>
          <p:cNvPr id="5" name="Footer Placeholder 4"/>
          <p:cNvSpPr>
            <a:spLocks noGrp="1"/>
          </p:cNvSpPr>
          <p:nvPr>
            <p:ph type="ftr" sz="quarter" idx="3"/>
          </p:nvPr>
        </p:nvSpPr>
        <p:spPr>
          <a:xfrm>
            <a:off x="4548188" y="6138000"/>
            <a:ext cx="5003800" cy="720000"/>
          </a:xfrm>
          <a:prstGeom prst="rect">
            <a:avLst/>
          </a:prstGeom>
        </p:spPr>
        <p:txBody>
          <a:bodyPr vert="horz" lIns="0" tIns="180000" rIns="0" bIns="180000" rtlCol="0" anchor="ctr"/>
          <a:lstStyle>
            <a:lvl1pPr algn="ctr">
              <a:lnSpc>
                <a:spcPct val="120000"/>
              </a:lnSpc>
              <a:defRPr sz="1200" spc="20" baseline="0">
                <a:solidFill>
                  <a:schemeClr val="tx1"/>
                </a:solidFill>
                <a:latin typeface="+mn-lt"/>
              </a:defRPr>
            </a:lvl1pPr>
          </a:lstStyle>
          <a:p>
            <a:pPr algn="l"/>
            <a:r>
              <a:rPr lang="en-US"/>
              <a:t>Sample Footer Text</a:t>
            </a:r>
            <a:endParaRPr lang="en-US" dirty="0"/>
          </a:p>
        </p:txBody>
      </p:sp>
      <p:sp>
        <p:nvSpPr>
          <p:cNvPr id="6" name="Slide Number Placeholder 5"/>
          <p:cNvSpPr>
            <a:spLocks noGrp="1"/>
          </p:cNvSpPr>
          <p:nvPr>
            <p:ph type="sldNum" sz="quarter" idx="4"/>
          </p:nvPr>
        </p:nvSpPr>
        <p:spPr>
          <a:xfrm>
            <a:off x="10272713" y="6138000"/>
            <a:ext cx="1187449" cy="720000"/>
          </a:xfrm>
          <a:prstGeom prst="rect">
            <a:avLst/>
          </a:prstGeom>
        </p:spPr>
        <p:txBody>
          <a:bodyPr vert="horz" lIns="0" tIns="180000" rIns="0" bIns="180000" rtlCol="0" anchor="ctr"/>
          <a:lstStyle>
            <a:lvl1pPr algn="r">
              <a:lnSpc>
                <a:spcPct val="120000"/>
              </a:lnSpc>
              <a:defRPr sz="1200" spc="20" baseline="0">
                <a:solidFill>
                  <a:schemeClr val="tx1"/>
                </a:solidFill>
                <a:latin typeface="+mn-lt"/>
              </a:defRPr>
            </a:lvl1pPr>
          </a:lstStyle>
          <a:p>
            <a:fld id="{1621B6DD-29C1-4FEA-923F-71EA1347694C}" type="slidenum">
              <a:rPr lang="en-US" smtClean="0"/>
              <a:pPr/>
              <a:t>‹#›</a:t>
            </a:fld>
            <a:endParaRPr lang="en-US" dirty="0"/>
          </a:p>
        </p:txBody>
      </p:sp>
    </p:spTree>
    <p:extLst>
      <p:ext uri="{BB962C8B-B14F-4D97-AF65-F5344CB8AC3E}">
        <p14:creationId xmlns:p14="http://schemas.microsoft.com/office/powerpoint/2010/main" val="1331746880"/>
      </p:ext>
    </p:extLst>
  </p:cSld>
  <p:clrMap bg1="dk1" tx1="lt1" bg2="dk2" tx2="lt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62" r:id="rId5"/>
    <p:sldLayoutId id="2147483667" r:id="rId6"/>
    <p:sldLayoutId id="2147483663" r:id="rId7"/>
    <p:sldLayoutId id="2147483664" r:id="rId8"/>
    <p:sldLayoutId id="2147483665" r:id="rId9"/>
    <p:sldLayoutId id="2147483666" r:id="rId10"/>
    <p:sldLayoutId id="2147483668" r:id="rId11"/>
  </p:sldLayoutIdLst>
  <p:hf sldNum="0" hdr="0" ftr="0" dt="0"/>
  <p:txStyles>
    <p:titleStyle>
      <a:lvl1pPr algn="l" defTabSz="914400" rtl="0" eaLnBrk="1" latinLnBrk="0" hangingPunct="1">
        <a:lnSpc>
          <a:spcPct val="88000"/>
        </a:lnSpc>
        <a:spcBef>
          <a:spcPct val="0"/>
        </a:spcBef>
        <a:buNone/>
        <a:defRPr sz="4400" kern="1200" cap="none" spc="40"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4"/>
        </a:buClr>
        <a:buFont typeface="The Hand Extrablack" panose="03070A02030502020204" pitchFamily="66" charset="0"/>
        <a:buChar char="•"/>
        <a:defRPr sz="2000" kern="1200" spc="20" baseline="0">
          <a:solidFill>
            <a:schemeClr val="tx1">
              <a:alpha val="58000"/>
            </a:schemeClr>
          </a:solidFill>
          <a:latin typeface="+mn-lt"/>
          <a:ea typeface="+mn-ea"/>
          <a:cs typeface="+mn-cs"/>
        </a:defRPr>
      </a:lvl1pPr>
      <a:lvl2pPr marL="685800" indent="-228600" algn="l" defTabSz="914400" rtl="0" eaLnBrk="1" latinLnBrk="0" hangingPunct="1">
        <a:lnSpc>
          <a:spcPct val="120000"/>
        </a:lnSpc>
        <a:spcBef>
          <a:spcPts val="500"/>
        </a:spcBef>
        <a:buClr>
          <a:schemeClr val="accent4"/>
        </a:buClr>
        <a:buFont typeface="The Hand Extrablack" panose="03070A02030502020204" pitchFamily="66" charset="0"/>
        <a:buChar char="•"/>
        <a:defRPr sz="2000" kern="1200" spc="20" baseline="0">
          <a:solidFill>
            <a:schemeClr val="tx1">
              <a:alpha val="58000"/>
            </a:schemeClr>
          </a:solidFill>
          <a:latin typeface="+mn-lt"/>
          <a:ea typeface="+mn-ea"/>
          <a:cs typeface="+mn-cs"/>
        </a:defRPr>
      </a:lvl2pPr>
      <a:lvl3pPr marL="1143000" indent="-228600" algn="l" defTabSz="914400" rtl="0" eaLnBrk="1" latinLnBrk="0" hangingPunct="1">
        <a:lnSpc>
          <a:spcPct val="120000"/>
        </a:lnSpc>
        <a:spcBef>
          <a:spcPts val="500"/>
        </a:spcBef>
        <a:buClr>
          <a:schemeClr val="accent4"/>
        </a:buClr>
        <a:buFont typeface="The Hand Extrablack" panose="03070A02030502020204" pitchFamily="66" charset="0"/>
        <a:buChar char="•"/>
        <a:defRPr sz="2000" kern="1200" spc="20" baseline="0">
          <a:solidFill>
            <a:schemeClr val="tx1">
              <a:alpha val="58000"/>
            </a:schemeClr>
          </a:solidFill>
          <a:latin typeface="+mn-lt"/>
          <a:ea typeface="+mn-ea"/>
          <a:cs typeface="+mn-cs"/>
        </a:defRPr>
      </a:lvl3pPr>
      <a:lvl4pPr marL="1600200" indent="-228600" algn="l" defTabSz="914400" rtl="0" eaLnBrk="1" latinLnBrk="0" hangingPunct="1">
        <a:lnSpc>
          <a:spcPct val="120000"/>
        </a:lnSpc>
        <a:spcBef>
          <a:spcPts val="500"/>
        </a:spcBef>
        <a:buClr>
          <a:schemeClr val="accent4"/>
        </a:buClr>
        <a:buFont typeface="The Hand Extrablack" panose="03070A02030502020204" pitchFamily="66" charset="0"/>
        <a:buChar char="•"/>
        <a:defRPr sz="2000" kern="1200" spc="20" baseline="0">
          <a:solidFill>
            <a:schemeClr val="tx1">
              <a:alpha val="58000"/>
            </a:schemeClr>
          </a:solidFill>
          <a:latin typeface="+mn-lt"/>
          <a:ea typeface="+mn-ea"/>
          <a:cs typeface="+mn-cs"/>
        </a:defRPr>
      </a:lvl4pPr>
      <a:lvl5pPr marL="2057400" indent="-228600" algn="l" defTabSz="914400" rtl="0" eaLnBrk="1" latinLnBrk="0" hangingPunct="1">
        <a:lnSpc>
          <a:spcPct val="120000"/>
        </a:lnSpc>
        <a:spcBef>
          <a:spcPts val="500"/>
        </a:spcBef>
        <a:buClr>
          <a:schemeClr val="accent4"/>
        </a:buClr>
        <a:buFont typeface="The Hand Extrablack" panose="03070A02030502020204" pitchFamily="66" charset="0"/>
        <a:buChar char="•"/>
        <a:defRPr sz="2000" kern="1200" spc="20" baseline="0">
          <a:solidFill>
            <a:schemeClr val="tx1">
              <a:alpha val="58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4F3A7E8-6DA9-4C2B-ACC8-475F34DAEA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B21CDF0-4D24-4190-9285-9016C19C16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344981C-8230-499F-A20A-532E95DC73D5}"/>
              </a:ext>
            </a:extLst>
          </p:cNvPr>
          <p:cNvSpPr>
            <a:spLocks noGrp="1"/>
          </p:cNvSpPr>
          <p:nvPr>
            <p:ph type="ctrTitle"/>
          </p:nvPr>
        </p:nvSpPr>
        <p:spPr>
          <a:xfrm>
            <a:off x="6480000" y="1449388"/>
            <a:ext cx="5015638" cy="2075012"/>
          </a:xfrm>
        </p:spPr>
        <p:txBody>
          <a:bodyPr>
            <a:normAutofit/>
          </a:bodyPr>
          <a:lstStyle/>
          <a:p>
            <a:r>
              <a:rPr lang="en-US" dirty="0"/>
              <a:t>Artificial Intelligence</a:t>
            </a:r>
          </a:p>
        </p:txBody>
      </p:sp>
      <p:sp>
        <p:nvSpPr>
          <p:cNvPr id="3" name="Subtitle 2">
            <a:extLst>
              <a:ext uri="{FF2B5EF4-FFF2-40B4-BE49-F238E27FC236}">
                <a16:creationId xmlns:a16="http://schemas.microsoft.com/office/drawing/2014/main" id="{8608D34D-AC6C-E6AA-7E20-6EDE24BC6C67}"/>
              </a:ext>
            </a:extLst>
          </p:cNvPr>
          <p:cNvSpPr>
            <a:spLocks noGrp="1"/>
          </p:cNvSpPr>
          <p:nvPr>
            <p:ph type="subTitle" idx="1"/>
          </p:nvPr>
        </p:nvSpPr>
        <p:spPr>
          <a:xfrm>
            <a:off x="6480000" y="3830398"/>
            <a:ext cx="5015638" cy="1219439"/>
          </a:xfrm>
        </p:spPr>
        <p:txBody>
          <a:bodyPr>
            <a:normAutofit/>
          </a:bodyPr>
          <a:lstStyle/>
          <a:p>
            <a:r>
              <a:rPr lang="en-US" dirty="0"/>
              <a:t>By Isaiah Brooks</a:t>
            </a:r>
          </a:p>
        </p:txBody>
      </p:sp>
      <p:pic>
        <p:nvPicPr>
          <p:cNvPr id="4" name="Picture 3">
            <a:extLst>
              <a:ext uri="{FF2B5EF4-FFF2-40B4-BE49-F238E27FC236}">
                <a16:creationId xmlns:a16="http://schemas.microsoft.com/office/drawing/2014/main" id="{3C2F2E93-147A-979D-A40B-22B23810CEB7}"/>
              </a:ext>
            </a:extLst>
          </p:cNvPr>
          <p:cNvPicPr>
            <a:picLocks noChangeAspect="1"/>
          </p:cNvPicPr>
          <p:nvPr/>
        </p:nvPicPr>
        <p:blipFill rotWithShape="1">
          <a:blip r:embed="rId2"/>
          <a:srcRect l="27991" r="3140" b="-1"/>
          <a:stretch/>
        </p:blipFill>
        <p:spPr>
          <a:xfrm>
            <a:off x="20" y="10"/>
            <a:ext cx="5903704" cy="6857990"/>
          </a:xfrm>
          <a:custGeom>
            <a:avLst/>
            <a:gdLst/>
            <a:ahLst/>
            <a:cxnLst/>
            <a:rect l="l" t="t" r="r" b="b"/>
            <a:pathLst>
              <a:path w="5903724" h="6858000">
                <a:moveTo>
                  <a:pt x="0" y="0"/>
                </a:moveTo>
                <a:lnTo>
                  <a:pt x="5886178" y="0"/>
                </a:lnTo>
                <a:lnTo>
                  <a:pt x="5890522" y="42009"/>
                </a:lnTo>
                <a:cubicBezTo>
                  <a:pt x="5948302" y="788432"/>
                  <a:pt x="5795211" y="5194623"/>
                  <a:pt x="5836720" y="6279216"/>
                </a:cubicBezTo>
                <a:cubicBezTo>
                  <a:pt x="5842686" y="6384211"/>
                  <a:pt x="5845802" y="6526851"/>
                  <a:pt x="5846540" y="6699667"/>
                </a:cubicBezTo>
                <a:lnTo>
                  <a:pt x="5846508" y="6858000"/>
                </a:lnTo>
                <a:lnTo>
                  <a:pt x="0" y="6858000"/>
                </a:lnTo>
                <a:close/>
              </a:path>
            </a:pathLst>
          </a:custGeom>
        </p:spPr>
      </p:pic>
      <p:grpSp>
        <p:nvGrpSpPr>
          <p:cNvPr id="13" name="Group 12">
            <a:extLst>
              <a:ext uri="{FF2B5EF4-FFF2-40B4-BE49-F238E27FC236}">
                <a16:creationId xmlns:a16="http://schemas.microsoft.com/office/drawing/2014/main" id="{3C9AA14C-80A4-427C-A911-28CD20C56E5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7909203" y="317452"/>
            <a:ext cx="2117174" cy="588806"/>
            <a:chOff x="4549904" y="5078157"/>
            <a:chExt cx="3023338" cy="840818"/>
          </a:xfrm>
        </p:grpSpPr>
        <p:sp>
          <p:nvSpPr>
            <p:cNvPr id="14" name="Freeform 80">
              <a:extLst>
                <a:ext uri="{FF2B5EF4-FFF2-40B4-BE49-F238E27FC236}">
                  <a16:creationId xmlns:a16="http://schemas.microsoft.com/office/drawing/2014/main" id="{EF32CDAF-4619-4949-9516-1E042181EBF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5690691" y="5352589"/>
              <a:ext cx="749228" cy="383544"/>
            </a:xfrm>
            <a:custGeom>
              <a:avLst/>
              <a:gdLst>
                <a:gd name="T0" fmla="*/ 53 w 66"/>
                <a:gd name="T1" fmla="*/ 33 h 34"/>
                <a:gd name="T2" fmla="*/ 39 w 66"/>
                <a:gd name="T3" fmla="*/ 33 h 34"/>
                <a:gd name="T4" fmla="*/ 21 w 66"/>
                <a:gd name="T5" fmla="*/ 33 h 34"/>
                <a:gd name="T6" fmla="*/ 12 w 66"/>
                <a:gd name="T7" fmla="*/ 32 h 34"/>
                <a:gd name="T8" fmla="*/ 3 w 66"/>
                <a:gd name="T9" fmla="*/ 28 h 34"/>
                <a:gd name="T10" fmla="*/ 0 w 66"/>
                <a:gd name="T11" fmla="*/ 21 h 34"/>
                <a:gd name="T12" fmla="*/ 0 w 66"/>
                <a:gd name="T13" fmla="*/ 16 h 34"/>
                <a:gd name="T14" fmla="*/ 3 w 66"/>
                <a:gd name="T15" fmla="*/ 7 h 34"/>
                <a:gd name="T16" fmla="*/ 11 w 66"/>
                <a:gd name="T17" fmla="*/ 3 h 34"/>
                <a:gd name="T18" fmla="*/ 23 w 66"/>
                <a:gd name="T19" fmla="*/ 2 h 34"/>
                <a:gd name="T20" fmla="*/ 43 w 66"/>
                <a:gd name="T21" fmla="*/ 0 h 34"/>
                <a:gd name="T22" fmla="*/ 48 w 66"/>
                <a:gd name="T23" fmla="*/ 0 h 34"/>
                <a:gd name="T24" fmla="*/ 62 w 66"/>
                <a:gd name="T25" fmla="*/ 4 h 34"/>
                <a:gd name="T26" fmla="*/ 66 w 66"/>
                <a:gd name="T27" fmla="*/ 13 h 34"/>
                <a:gd name="T28" fmla="*/ 66 w 66"/>
                <a:gd name="T29" fmla="*/ 20 h 34"/>
                <a:gd name="T30" fmla="*/ 62 w 66"/>
                <a:gd name="T31" fmla="*/ 29 h 34"/>
                <a:gd name="T32" fmla="*/ 53 w 66"/>
                <a:gd name="T33" fmla="*/ 3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6" h="34">
                  <a:moveTo>
                    <a:pt x="53" y="33"/>
                  </a:moveTo>
                  <a:cubicBezTo>
                    <a:pt x="47" y="33"/>
                    <a:pt x="53" y="34"/>
                    <a:pt x="39" y="33"/>
                  </a:cubicBezTo>
                  <a:cubicBezTo>
                    <a:pt x="24" y="33"/>
                    <a:pt x="21" y="33"/>
                    <a:pt x="21" y="33"/>
                  </a:cubicBezTo>
                  <a:cubicBezTo>
                    <a:pt x="12" y="32"/>
                    <a:pt x="12" y="32"/>
                    <a:pt x="12" y="32"/>
                  </a:cubicBezTo>
                  <a:cubicBezTo>
                    <a:pt x="7" y="31"/>
                    <a:pt x="4" y="30"/>
                    <a:pt x="3" y="28"/>
                  </a:cubicBezTo>
                  <a:cubicBezTo>
                    <a:pt x="1" y="26"/>
                    <a:pt x="0" y="24"/>
                    <a:pt x="0" y="21"/>
                  </a:cubicBezTo>
                  <a:cubicBezTo>
                    <a:pt x="0" y="21"/>
                    <a:pt x="0" y="19"/>
                    <a:pt x="0" y="16"/>
                  </a:cubicBezTo>
                  <a:cubicBezTo>
                    <a:pt x="0" y="13"/>
                    <a:pt x="1" y="10"/>
                    <a:pt x="3" y="7"/>
                  </a:cubicBezTo>
                  <a:cubicBezTo>
                    <a:pt x="4" y="5"/>
                    <a:pt x="7" y="3"/>
                    <a:pt x="11" y="3"/>
                  </a:cubicBezTo>
                  <a:cubicBezTo>
                    <a:pt x="16" y="2"/>
                    <a:pt x="20" y="2"/>
                    <a:pt x="23" y="2"/>
                  </a:cubicBezTo>
                  <a:cubicBezTo>
                    <a:pt x="32" y="1"/>
                    <a:pt x="37" y="0"/>
                    <a:pt x="43" y="0"/>
                  </a:cubicBezTo>
                  <a:cubicBezTo>
                    <a:pt x="48" y="0"/>
                    <a:pt x="48" y="0"/>
                    <a:pt x="48" y="0"/>
                  </a:cubicBezTo>
                  <a:cubicBezTo>
                    <a:pt x="54" y="1"/>
                    <a:pt x="59" y="3"/>
                    <a:pt x="62" y="4"/>
                  </a:cubicBezTo>
                  <a:cubicBezTo>
                    <a:pt x="65" y="6"/>
                    <a:pt x="66" y="9"/>
                    <a:pt x="66" y="13"/>
                  </a:cubicBezTo>
                  <a:cubicBezTo>
                    <a:pt x="66" y="15"/>
                    <a:pt x="66" y="17"/>
                    <a:pt x="66" y="20"/>
                  </a:cubicBezTo>
                  <a:cubicBezTo>
                    <a:pt x="65" y="23"/>
                    <a:pt x="64" y="26"/>
                    <a:pt x="62" y="29"/>
                  </a:cubicBezTo>
                  <a:cubicBezTo>
                    <a:pt x="60" y="31"/>
                    <a:pt x="57" y="32"/>
                    <a:pt x="53" y="33"/>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solidFill>
                  <a:schemeClr val="accent3"/>
                </a:solidFill>
              </a:endParaRPr>
            </a:p>
          </p:txBody>
        </p:sp>
        <p:sp>
          <p:nvSpPr>
            <p:cNvPr id="15" name="Freeform 84">
              <a:extLst>
                <a:ext uri="{FF2B5EF4-FFF2-40B4-BE49-F238E27FC236}">
                  <a16:creationId xmlns:a16="http://schemas.microsoft.com/office/drawing/2014/main" id="{270C485D-6BA8-4BF7-B72C-2B14A43A664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6274527">
              <a:off x="6910134" y="5062687"/>
              <a:ext cx="647637" cy="678578"/>
            </a:xfrm>
            <a:custGeom>
              <a:avLst/>
              <a:gdLst>
                <a:gd name="T0" fmla="*/ 4 w 57"/>
                <a:gd name="T1" fmla="*/ 34 h 60"/>
                <a:gd name="T2" fmla="*/ 17 w 57"/>
                <a:gd name="T3" fmla="*/ 18 h 60"/>
                <a:gd name="T4" fmla="*/ 26 w 57"/>
                <a:gd name="T5" fmla="*/ 8 h 60"/>
                <a:gd name="T6" fmla="*/ 29 w 57"/>
                <a:gd name="T7" fmla="*/ 5 h 60"/>
                <a:gd name="T8" fmla="*/ 41 w 57"/>
                <a:gd name="T9" fmla="*/ 0 h 60"/>
                <a:gd name="T10" fmla="*/ 51 w 57"/>
                <a:gd name="T11" fmla="*/ 6 h 60"/>
                <a:gd name="T12" fmla="*/ 56 w 57"/>
                <a:gd name="T13" fmla="*/ 16 h 60"/>
                <a:gd name="T14" fmla="*/ 51 w 57"/>
                <a:gd name="T15" fmla="*/ 28 h 60"/>
                <a:gd name="T16" fmla="*/ 29 w 57"/>
                <a:gd name="T17" fmla="*/ 53 h 60"/>
                <a:gd name="T18" fmla="*/ 17 w 57"/>
                <a:gd name="T19" fmla="*/ 59 h 60"/>
                <a:gd name="T20" fmla="*/ 5 w 57"/>
                <a:gd name="T21" fmla="*/ 54 h 60"/>
                <a:gd name="T22" fmla="*/ 0 w 57"/>
                <a:gd name="T23" fmla="*/ 45 h 60"/>
                <a:gd name="T24" fmla="*/ 4 w 57"/>
                <a:gd name="T25" fmla="*/ 3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7" h="60">
                  <a:moveTo>
                    <a:pt x="4" y="34"/>
                  </a:moveTo>
                  <a:cubicBezTo>
                    <a:pt x="5" y="33"/>
                    <a:pt x="17" y="18"/>
                    <a:pt x="17" y="18"/>
                  </a:cubicBezTo>
                  <a:cubicBezTo>
                    <a:pt x="21" y="14"/>
                    <a:pt x="24" y="10"/>
                    <a:pt x="26" y="8"/>
                  </a:cubicBezTo>
                  <a:cubicBezTo>
                    <a:pt x="29" y="5"/>
                    <a:pt x="29" y="5"/>
                    <a:pt x="29" y="5"/>
                  </a:cubicBezTo>
                  <a:cubicBezTo>
                    <a:pt x="34" y="2"/>
                    <a:pt x="38" y="0"/>
                    <a:pt x="41" y="0"/>
                  </a:cubicBezTo>
                  <a:cubicBezTo>
                    <a:pt x="44" y="1"/>
                    <a:pt x="47" y="2"/>
                    <a:pt x="51" y="6"/>
                  </a:cubicBezTo>
                  <a:cubicBezTo>
                    <a:pt x="55" y="10"/>
                    <a:pt x="57" y="13"/>
                    <a:pt x="56" y="16"/>
                  </a:cubicBezTo>
                  <a:cubicBezTo>
                    <a:pt x="56" y="19"/>
                    <a:pt x="54" y="23"/>
                    <a:pt x="51" y="28"/>
                  </a:cubicBezTo>
                  <a:cubicBezTo>
                    <a:pt x="51" y="28"/>
                    <a:pt x="33" y="48"/>
                    <a:pt x="29" y="53"/>
                  </a:cubicBezTo>
                  <a:cubicBezTo>
                    <a:pt x="25" y="57"/>
                    <a:pt x="21" y="59"/>
                    <a:pt x="17" y="59"/>
                  </a:cubicBezTo>
                  <a:cubicBezTo>
                    <a:pt x="13" y="60"/>
                    <a:pt x="9" y="58"/>
                    <a:pt x="5" y="54"/>
                  </a:cubicBezTo>
                  <a:cubicBezTo>
                    <a:pt x="2" y="51"/>
                    <a:pt x="0" y="48"/>
                    <a:pt x="0" y="45"/>
                  </a:cubicBezTo>
                  <a:cubicBezTo>
                    <a:pt x="0" y="42"/>
                    <a:pt x="2" y="38"/>
                    <a:pt x="4" y="34"/>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solidFill>
                  <a:schemeClr val="accent3"/>
                </a:solidFill>
              </a:endParaRPr>
            </a:p>
          </p:txBody>
        </p:sp>
        <p:sp>
          <p:nvSpPr>
            <p:cNvPr id="16" name="Freeform 87">
              <a:extLst>
                <a:ext uri="{FF2B5EF4-FFF2-40B4-BE49-F238E27FC236}">
                  <a16:creationId xmlns:a16="http://schemas.microsoft.com/office/drawing/2014/main" id="{79239B91-4327-43B3-AED5-CB9EC1653B4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4430858">
              <a:off x="4571743" y="5071596"/>
              <a:ext cx="626472" cy="670149"/>
            </a:xfrm>
            <a:custGeom>
              <a:avLst/>
              <a:gdLst>
                <a:gd name="T0" fmla="*/ 0 w 55"/>
                <a:gd name="T1" fmla="*/ 17 h 59"/>
                <a:gd name="T2" fmla="*/ 1 w 55"/>
                <a:gd name="T3" fmla="*/ 11 h 59"/>
                <a:gd name="T4" fmla="*/ 4 w 55"/>
                <a:gd name="T5" fmla="*/ 6 h 59"/>
                <a:gd name="T6" fmla="*/ 7 w 55"/>
                <a:gd name="T7" fmla="*/ 4 h 59"/>
                <a:gd name="T8" fmla="*/ 14 w 55"/>
                <a:gd name="T9" fmla="*/ 0 h 59"/>
                <a:gd name="T10" fmla="*/ 23 w 55"/>
                <a:gd name="T11" fmla="*/ 3 h 59"/>
                <a:gd name="T12" fmla="*/ 31 w 55"/>
                <a:gd name="T13" fmla="*/ 11 h 59"/>
                <a:gd name="T14" fmla="*/ 38 w 55"/>
                <a:gd name="T15" fmla="*/ 20 h 59"/>
                <a:gd name="T16" fmla="*/ 48 w 55"/>
                <a:gd name="T17" fmla="*/ 31 h 59"/>
                <a:gd name="T18" fmla="*/ 55 w 55"/>
                <a:gd name="T19" fmla="*/ 43 h 59"/>
                <a:gd name="T20" fmla="*/ 49 w 55"/>
                <a:gd name="T21" fmla="*/ 55 h 59"/>
                <a:gd name="T22" fmla="*/ 38 w 55"/>
                <a:gd name="T23" fmla="*/ 59 h 59"/>
                <a:gd name="T24" fmla="*/ 33 w 55"/>
                <a:gd name="T25" fmla="*/ 58 h 59"/>
                <a:gd name="T26" fmla="*/ 26 w 55"/>
                <a:gd name="T27" fmla="*/ 53 h 59"/>
                <a:gd name="T28" fmla="*/ 5 w 55"/>
                <a:gd name="T29" fmla="*/ 27 h 59"/>
                <a:gd name="T30" fmla="*/ 0 w 55"/>
                <a:gd name="T31" fmla="*/ 17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5" h="59">
                  <a:moveTo>
                    <a:pt x="0" y="17"/>
                  </a:moveTo>
                  <a:cubicBezTo>
                    <a:pt x="0" y="14"/>
                    <a:pt x="0" y="12"/>
                    <a:pt x="1" y="11"/>
                  </a:cubicBezTo>
                  <a:cubicBezTo>
                    <a:pt x="2" y="9"/>
                    <a:pt x="3" y="8"/>
                    <a:pt x="4" y="6"/>
                  </a:cubicBezTo>
                  <a:cubicBezTo>
                    <a:pt x="6" y="5"/>
                    <a:pt x="7" y="4"/>
                    <a:pt x="7" y="4"/>
                  </a:cubicBezTo>
                  <a:cubicBezTo>
                    <a:pt x="9" y="2"/>
                    <a:pt x="12" y="1"/>
                    <a:pt x="14" y="0"/>
                  </a:cubicBezTo>
                  <a:cubicBezTo>
                    <a:pt x="17" y="0"/>
                    <a:pt x="20" y="1"/>
                    <a:pt x="23" y="3"/>
                  </a:cubicBezTo>
                  <a:cubicBezTo>
                    <a:pt x="26" y="4"/>
                    <a:pt x="29" y="7"/>
                    <a:pt x="31" y="11"/>
                  </a:cubicBezTo>
                  <a:cubicBezTo>
                    <a:pt x="38" y="20"/>
                    <a:pt x="38" y="20"/>
                    <a:pt x="38" y="20"/>
                  </a:cubicBezTo>
                  <a:cubicBezTo>
                    <a:pt x="48" y="31"/>
                    <a:pt x="48" y="31"/>
                    <a:pt x="48" y="31"/>
                  </a:cubicBezTo>
                  <a:cubicBezTo>
                    <a:pt x="52" y="36"/>
                    <a:pt x="54" y="40"/>
                    <a:pt x="55" y="43"/>
                  </a:cubicBezTo>
                  <a:cubicBezTo>
                    <a:pt x="55" y="47"/>
                    <a:pt x="54" y="52"/>
                    <a:pt x="49" y="55"/>
                  </a:cubicBezTo>
                  <a:cubicBezTo>
                    <a:pt x="45" y="58"/>
                    <a:pt x="41" y="59"/>
                    <a:pt x="38" y="59"/>
                  </a:cubicBezTo>
                  <a:cubicBezTo>
                    <a:pt x="37" y="59"/>
                    <a:pt x="35" y="59"/>
                    <a:pt x="33" y="58"/>
                  </a:cubicBezTo>
                  <a:cubicBezTo>
                    <a:pt x="31" y="57"/>
                    <a:pt x="29" y="55"/>
                    <a:pt x="26" y="53"/>
                  </a:cubicBezTo>
                  <a:cubicBezTo>
                    <a:pt x="23" y="50"/>
                    <a:pt x="5" y="27"/>
                    <a:pt x="5" y="27"/>
                  </a:cubicBezTo>
                  <a:cubicBezTo>
                    <a:pt x="2" y="23"/>
                    <a:pt x="0" y="19"/>
                    <a:pt x="0" y="17"/>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solidFill>
                  <a:schemeClr val="accent3"/>
                </a:solidFill>
              </a:endParaRPr>
            </a:p>
          </p:txBody>
        </p:sp>
      </p:grpSp>
      <p:grpSp>
        <p:nvGrpSpPr>
          <p:cNvPr id="18" name="Group 17">
            <a:extLst>
              <a:ext uri="{FF2B5EF4-FFF2-40B4-BE49-F238E27FC236}">
                <a16:creationId xmlns:a16="http://schemas.microsoft.com/office/drawing/2014/main" id="{F2FD01A0-E6FF-41CD-AEBD-279232B90D4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7990093" y="5372723"/>
            <a:ext cx="2088038" cy="719230"/>
            <a:chOff x="4532666" y="505937"/>
            <a:chExt cx="2981730" cy="1027064"/>
          </a:xfrm>
        </p:grpSpPr>
        <p:sp>
          <p:nvSpPr>
            <p:cNvPr id="19" name="Freeform 78">
              <a:extLst>
                <a:ext uri="{FF2B5EF4-FFF2-40B4-BE49-F238E27FC236}">
                  <a16:creationId xmlns:a16="http://schemas.microsoft.com/office/drawing/2014/main" id="{811C6308-5554-4129-8881-A95AF512C52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600114">
              <a:off x="4532666" y="754398"/>
              <a:ext cx="694205" cy="713383"/>
            </a:xfrm>
            <a:custGeom>
              <a:avLst/>
              <a:gdLst>
                <a:gd name="T0" fmla="*/ 32 w 58"/>
                <a:gd name="T1" fmla="*/ 56 h 60"/>
                <a:gd name="T2" fmla="*/ 24 w 58"/>
                <a:gd name="T3" fmla="*/ 48 h 60"/>
                <a:gd name="T4" fmla="*/ 14 w 58"/>
                <a:gd name="T5" fmla="*/ 36 h 60"/>
                <a:gd name="T6" fmla="*/ 7 w 58"/>
                <a:gd name="T7" fmla="*/ 29 h 60"/>
                <a:gd name="T8" fmla="*/ 1 w 58"/>
                <a:gd name="T9" fmla="*/ 17 h 60"/>
                <a:gd name="T10" fmla="*/ 7 w 58"/>
                <a:gd name="T11" fmla="*/ 4 h 60"/>
                <a:gd name="T12" fmla="*/ 17 w 58"/>
                <a:gd name="T13" fmla="*/ 1 h 60"/>
                <a:gd name="T14" fmla="*/ 29 w 58"/>
                <a:gd name="T15" fmla="*/ 6 h 60"/>
                <a:gd name="T16" fmla="*/ 31 w 58"/>
                <a:gd name="T17" fmla="*/ 8 h 60"/>
                <a:gd name="T18" fmla="*/ 38 w 58"/>
                <a:gd name="T19" fmla="*/ 15 h 60"/>
                <a:gd name="T20" fmla="*/ 44 w 58"/>
                <a:gd name="T21" fmla="*/ 22 h 60"/>
                <a:gd name="T22" fmla="*/ 54 w 58"/>
                <a:gd name="T23" fmla="*/ 33 h 60"/>
                <a:gd name="T24" fmla="*/ 58 w 58"/>
                <a:gd name="T25" fmla="*/ 44 h 60"/>
                <a:gd name="T26" fmla="*/ 53 w 58"/>
                <a:gd name="T27" fmla="*/ 54 h 60"/>
                <a:gd name="T28" fmla="*/ 42 w 58"/>
                <a:gd name="T29" fmla="*/ 60 h 60"/>
                <a:gd name="T30" fmla="*/ 32 w 58"/>
                <a:gd name="T31" fmla="*/ 5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8" h="60">
                  <a:moveTo>
                    <a:pt x="32" y="56"/>
                  </a:moveTo>
                  <a:cubicBezTo>
                    <a:pt x="30" y="54"/>
                    <a:pt x="31" y="55"/>
                    <a:pt x="24" y="48"/>
                  </a:cubicBezTo>
                  <a:cubicBezTo>
                    <a:pt x="17" y="40"/>
                    <a:pt x="14" y="36"/>
                    <a:pt x="14" y="36"/>
                  </a:cubicBezTo>
                  <a:cubicBezTo>
                    <a:pt x="8" y="30"/>
                    <a:pt x="14" y="37"/>
                    <a:pt x="7" y="29"/>
                  </a:cubicBezTo>
                  <a:cubicBezTo>
                    <a:pt x="3" y="24"/>
                    <a:pt x="1" y="20"/>
                    <a:pt x="1" y="17"/>
                  </a:cubicBezTo>
                  <a:cubicBezTo>
                    <a:pt x="0" y="13"/>
                    <a:pt x="3" y="9"/>
                    <a:pt x="7" y="4"/>
                  </a:cubicBezTo>
                  <a:cubicBezTo>
                    <a:pt x="10" y="2"/>
                    <a:pt x="13" y="0"/>
                    <a:pt x="17" y="1"/>
                  </a:cubicBezTo>
                  <a:cubicBezTo>
                    <a:pt x="21" y="1"/>
                    <a:pt x="25" y="3"/>
                    <a:pt x="29" y="6"/>
                  </a:cubicBezTo>
                  <a:cubicBezTo>
                    <a:pt x="31" y="8"/>
                    <a:pt x="31" y="8"/>
                    <a:pt x="31" y="8"/>
                  </a:cubicBezTo>
                  <a:cubicBezTo>
                    <a:pt x="33" y="11"/>
                    <a:pt x="37" y="15"/>
                    <a:pt x="38" y="15"/>
                  </a:cubicBezTo>
                  <a:cubicBezTo>
                    <a:pt x="42" y="20"/>
                    <a:pt x="40" y="18"/>
                    <a:pt x="44" y="22"/>
                  </a:cubicBezTo>
                  <a:cubicBezTo>
                    <a:pt x="51" y="29"/>
                    <a:pt x="50" y="29"/>
                    <a:pt x="54" y="33"/>
                  </a:cubicBezTo>
                  <a:cubicBezTo>
                    <a:pt x="57" y="37"/>
                    <a:pt x="58" y="40"/>
                    <a:pt x="58" y="44"/>
                  </a:cubicBezTo>
                  <a:cubicBezTo>
                    <a:pt x="58" y="47"/>
                    <a:pt x="56" y="50"/>
                    <a:pt x="53" y="54"/>
                  </a:cubicBezTo>
                  <a:cubicBezTo>
                    <a:pt x="49" y="58"/>
                    <a:pt x="45" y="60"/>
                    <a:pt x="42" y="60"/>
                  </a:cubicBezTo>
                  <a:cubicBezTo>
                    <a:pt x="39" y="60"/>
                    <a:pt x="36" y="59"/>
                    <a:pt x="32" y="56"/>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solidFill>
                  <a:schemeClr val="accent3"/>
                </a:solidFill>
              </a:endParaRPr>
            </a:p>
          </p:txBody>
        </p:sp>
        <p:sp>
          <p:nvSpPr>
            <p:cNvPr id="20" name="Freeform 79">
              <a:extLst>
                <a:ext uri="{FF2B5EF4-FFF2-40B4-BE49-F238E27FC236}">
                  <a16:creationId xmlns:a16="http://schemas.microsoft.com/office/drawing/2014/main" id="{C28F3A03-B53B-433E-8DF7-6B13336D0A5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600114">
              <a:off x="5791465" y="505937"/>
              <a:ext cx="587404" cy="943792"/>
            </a:xfrm>
            <a:custGeom>
              <a:avLst/>
              <a:gdLst>
                <a:gd name="T0" fmla="*/ 15 w 49"/>
                <a:gd name="T1" fmla="*/ 65 h 79"/>
                <a:gd name="T2" fmla="*/ 12 w 49"/>
                <a:gd name="T3" fmla="*/ 54 h 79"/>
                <a:gd name="T4" fmla="*/ 8 w 49"/>
                <a:gd name="T5" fmla="*/ 33 h 79"/>
                <a:gd name="T6" fmla="*/ 38 w 49"/>
                <a:gd name="T7" fmla="*/ 24 h 79"/>
                <a:gd name="T8" fmla="*/ 45 w 49"/>
                <a:gd name="T9" fmla="*/ 70 h 79"/>
                <a:gd name="T10" fmla="*/ 15 w 49"/>
                <a:gd name="T11" fmla="*/ 65 h 79"/>
              </a:gdLst>
              <a:ahLst/>
              <a:cxnLst>
                <a:cxn ang="0">
                  <a:pos x="T0" y="T1"/>
                </a:cxn>
                <a:cxn ang="0">
                  <a:pos x="T2" y="T3"/>
                </a:cxn>
                <a:cxn ang="0">
                  <a:pos x="T4" y="T5"/>
                </a:cxn>
                <a:cxn ang="0">
                  <a:pos x="T6" y="T7"/>
                </a:cxn>
                <a:cxn ang="0">
                  <a:pos x="T8" y="T9"/>
                </a:cxn>
                <a:cxn ang="0">
                  <a:pos x="T10" y="T11"/>
                </a:cxn>
              </a:cxnLst>
              <a:rect l="0" t="0" r="r" b="b"/>
              <a:pathLst>
                <a:path w="49" h="79">
                  <a:moveTo>
                    <a:pt x="15" y="65"/>
                  </a:moveTo>
                  <a:cubicBezTo>
                    <a:pt x="14" y="59"/>
                    <a:pt x="13" y="58"/>
                    <a:pt x="12" y="54"/>
                  </a:cubicBezTo>
                  <a:cubicBezTo>
                    <a:pt x="11" y="45"/>
                    <a:pt x="10" y="40"/>
                    <a:pt x="8" y="33"/>
                  </a:cubicBezTo>
                  <a:cubicBezTo>
                    <a:pt x="0" y="9"/>
                    <a:pt x="34" y="0"/>
                    <a:pt x="38" y="24"/>
                  </a:cubicBezTo>
                  <a:cubicBezTo>
                    <a:pt x="43" y="43"/>
                    <a:pt x="49" y="60"/>
                    <a:pt x="45" y="70"/>
                  </a:cubicBezTo>
                  <a:cubicBezTo>
                    <a:pt x="38" y="77"/>
                    <a:pt x="19" y="79"/>
                    <a:pt x="15" y="65"/>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solidFill>
                  <a:schemeClr val="accent3"/>
                </a:solidFill>
              </a:endParaRPr>
            </a:p>
          </p:txBody>
        </p:sp>
        <p:sp>
          <p:nvSpPr>
            <p:cNvPr id="21" name="Freeform 85">
              <a:extLst>
                <a:ext uri="{FF2B5EF4-FFF2-40B4-BE49-F238E27FC236}">
                  <a16:creationId xmlns:a16="http://schemas.microsoft.com/office/drawing/2014/main" id="{E990BBBC-E616-4D0E-9917-A6CA72AAEA4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600114">
              <a:off x="7087193" y="757585"/>
              <a:ext cx="427203" cy="775416"/>
            </a:xfrm>
            <a:custGeom>
              <a:avLst/>
              <a:gdLst>
                <a:gd name="T0" fmla="*/ 36 w 36"/>
                <a:gd name="T1" fmla="*/ 15 h 65"/>
                <a:gd name="T2" fmla="*/ 34 w 36"/>
                <a:gd name="T3" fmla="*/ 5 h 65"/>
                <a:gd name="T4" fmla="*/ 28 w 36"/>
                <a:gd name="T5" fmla="*/ 1 h 65"/>
                <a:gd name="T6" fmla="*/ 23 w 36"/>
                <a:gd name="T7" fmla="*/ 0 h 65"/>
                <a:gd name="T8" fmla="*/ 13 w 36"/>
                <a:gd name="T9" fmla="*/ 1 h 65"/>
                <a:gd name="T10" fmla="*/ 7 w 36"/>
                <a:gd name="T11" fmla="*/ 9 h 65"/>
                <a:gd name="T12" fmla="*/ 4 w 36"/>
                <a:gd name="T13" fmla="*/ 19 h 65"/>
                <a:gd name="T14" fmla="*/ 0 w 36"/>
                <a:gd name="T15" fmla="*/ 44 h 65"/>
                <a:gd name="T16" fmla="*/ 1 w 36"/>
                <a:gd name="T17" fmla="*/ 58 h 65"/>
                <a:gd name="T18" fmla="*/ 8 w 36"/>
                <a:gd name="T19" fmla="*/ 64 h 65"/>
                <a:gd name="T20" fmla="*/ 16 w 36"/>
                <a:gd name="T21" fmla="*/ 65 h 65"/>
                <a:gd name="T22" fmla="*/ 25 w 36"/>
                <a:gd name="T23" fmla="*/ 63 h 65"/>
                <a:gd name="T24" fmla="*/ 31 w 36"/>
                <a:gd name="T25" fmla="*/ 55 h 65"/>
                <a:gd name="T26" fmla="*/ 34 w 36"/>
                <a:gd name="T27" fmla="*/ 40 h 65"/>
                <a:gd name="T28" fmla="*/ 36 w 36"/>
                <a:gd name="T29" fmla="*/ 1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 h="65">
                  <a:moveTo>
                    <a:pt x="36" y="15"/>
                  </a:moveTo>
                  <a:cubicBezTo>
                    <a:pt x="36" y="10"/>
                    <a:pt x="35" y="7"/>
                    <a:pt x="34" y="5"/>
                  </a:cubicBezTo>
                  <a:cubicBezTo>
                    <a:pt x="33" y="3"/>
                    <a:pt x="31" y="2"/>
                    <a:pt x="28" y="1"/>
                  </a:cubicBezTo>
                  <a:cubicBezTo>
                    <a:pt x="27" y="1"/>
                    <a:pt x="25" y="1"/>
                    <a:pt x="23" y="0"/>
                  </a:cubicBezTo>
                  <a:cubicBezTo>
                    <a:pt x="19" y="0"/>
                    <a:pt x="16" y="0"/>
                    <a:pt x="13" y="1"/>
                  </a:cubicBezTo>
                  <a:cubicBezTo>
                    <a:pt x="11" y="2"/>
                    <a:pt x="9" y="4"/>
                    <a:pt x="7" y="9"/>
                  </a:cubicBezTo>
                  <a:cubicBezTo>
                    <a:pt x="6" y="13"/>
                    <a:pt x="5" y="17"/>
                    <a:pt x="4" y="19"/>
                  </a:cubicBezTo>
                  <a:cubicBezTo>
                    <a:pt x="2" y="29"/>
                    <a:pt x="0" y="44"/>
                    <a:pt x="0" y="44"/>
                  </a:cubicBezTo>
                  <a:cubicBezTo>
                    <a:pt x="0" y="50"/>
                    <a:pt x="0" y="55"/>
                    <a:pt x="1" y="58"/>
                  </a:cubicBezTo>
                  <a:cubicBezTo>
                    <a:pt x="2" y="61"/>
                    <a:pt x="5" y="63"/>
                    <a:pt x="8" y="64"/>
                  </a:cubicBezTo>
                  <a:cubicBezTo>
                    <a:pt x="11" y="65"/>
                    <a:pt x="13" y="65"/>
                    <a:pt x="16" y="65"/>
                  </a:cubicBezTo>
                  <a:cubicBezTo>
                    <a:pt x="19" y="65"/>
                    <a:pt x="22" y="64"/>
                    <a:pt x="25" y="63"/>
                  </a:cubicBezTo>
                  <a:cubicBezTo>
                    <a:pt x="28" y="61"/>
                    <a:pt x="30" y="59"/>
                    <a:pt x="31" y="55"/>
                  </a:cubicBezTo>
                  <a:cubicBezTo>
                    <a:pt x="32" y="50"/>
                    <a:pt x="31" y="54"/>
                    <a:pt x="34" y="40"/>
                  </a:cubicBezTo>
                  <a:lnTo>
                    <a:pt x="36" y="15"/>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solidFill>
                  <a:schemeClr val="accent3"/>
                </a:solidFill>
              </a:endParaRPr>
            </a:p>
          </p:txBody>
        </p:sp>
      </p:grpSp>
    </p:spTree>
    <p:extLst>
      <p:ext uri="{BB962C8B-B14F-4D97-AF65-F5344CB8AC3E}">
        <p14:creationId xmlns:p14="http://schemas.microsoft.com/office/powerpoint/2010/main" val="38156820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39D9CE-59FA-AB58-7675-BA1B34645E24}"/>
              </a:ext>
            </a:extLst>
          </p:cNvPr>
          <p:cNvSpPr>
            <a:spLocks noGrp="1"/>
          </p:cNvSpPr>
          <p:nvPr>
            <p:ph type="title"/>
          </p:nvPr>
        </p:nvSpPr>
        <p:spPr/>
        <p:txBody>
          <a:bodyPr/>
          <a:lstStyle/>
          <a:p>
            <a:r>
              <a:rPr lang="en-US" dirty="0"/>
              <a:t>What IS AI? Why is it so impactful?</a:t>
            </a:r>
          </a:p>
        </p:txBody>
      </p:sp>
      <p:sp>
        <p:nvSpPr>
          <p:cNvPr id="4" name="Content Placeholder 3">
            <a:extLst>
              <a:ext uri="{FF2B5EF4-FFF2-40B4-BE49-F238E27FC236}">
                <a16:creationId xmlns:a16="http://schemas.microsoft.com/office/drawing/2014/main" id="{261E9198-5A14-C9FE-9803-9DEB9378418A}"/>
              </a:ext>
            </a:extLst>
          </p:cNvPr>
          <p:cNvSpPr>
            <a:spLocks noGrp="1"/>
          </p:cNvSpPr>
          <p:nvPr>
            <p:ph sz="half" idx="1"/>
          </p:nvPr>
        </p:nvSpPr>
        <p:spPr/>
        <p:txBody>
          <a:bodyPr>
            <a:normAutofit fontScale="47500" lnSpcReduction="20000"/>
          </a:bodyPr>
          <a:lstStyle/>
          <a:p>
            <a:pPr algn="l"/>
            <a:r>
              <a:rPr lang="en-US" b="1" i="0" dirty="0">
                <a:solidFill>
                  <a:schemeClr val="tx1"/>
                </a:solidFill>
                <a:effectLst/>
              </a:rPr>
              <a:t>Artificial intelligence (AI)</a:t>
            </a:r>
            <a:r>
              <a:rPr lang="en-US" b="0" i="0" dirty="0">
                <a:solidFill>
                  <a:schemeClr val="tx1"/>
                </a:solidFill>
                <a:effectLst/>
              </a:rPr>
              <a:t> refers to computer systems capable of performing tasks that historically required human intelligence, such as recognizing speech, making decisions, or identifying patterns. It encompasses a wide variety of technologies, including </a:t>
            </a:r>
            <a:r>
              <a:rPr lang="en-US" b="1" i="0" dirty="0">
                <a:solidFill>
                  <a:schemeClr val="tx1"/>
                </a:solidFill>
                <a:effectLst/>
              </a:rPr>
              <a:t>machine learning</a:t>
            </a:r>
            <a:r>
              <a:rPr lang="en-US" b="0" i="0" dirty="0">
                <a:solidFill>
                  <a:schemeClr val="tx1"/>
                </a:solidFill>
                <a:effectLst/>
              </a:rPr>
              <a:t>, </a:t>
            </a:r>
            <a:r>
              <a:rPr lang="en-US" b="1" i="0" dirty="0">
                <a:solidFill>
                  <a:schemeClr val="tx1"/>
                </a:solidFill>
                <a:effectLst/>
              </a:rPr>
              <a:t>deep learning</a:t>
            </a:r>
            <a:r>
              <a:rPr lang="en-US" b="0" i="0" dirty="0">
                <a:solidFill>
                  <a:schemeClr val="tx1"/>
                </a:solidFill>
                <a:effectLst/>
              </a:rPr>
              <a:t>, and </a:t>
            </a:r>
            <a:r>
              <a:rPr lang="en-US" b="1" i="0" dirty="0">
                <a:solidFill>
                  <a:schemeClr val="tx1"/>
                </a:solidFill>
                <a:effectLst/>
              </a:rPr>
              <a:t>natural language processing (NLP)</a:t>
            </a:r>
            <a:r>
              <a:rPr lang="en-US" b="0" i="0" dirty="0">
                <a:solidFill>
                  <a:schemeClr val="tx1"/>
                </a:solidFill>
                <a:effectLst/>
              </a:rPr>
              <a:t>. Let’s delve into it further:</a:t>
            </a:r>
          </a:p>
          <a:p>
            <a:pPr algn="l">
              <a:buFont typeface="+mj-lt"/>
              <a:buAutoNum type="arabicPeriod"/>
            </a:pPr>
            <a:r>
              <a:rPr lang="en-US" b="1" i="0" dirty="0">
                <a:solidFill>
                  <a:schemeClr val="tx1"/>
                </a:solidFill>
                <a:effectLst/>
              </a:rPr>
              <a:t>Machine Learning</a:t>
            </a:r>
            <a:r>
              <a:rPr lang="en-US" b="0" i="0" dirty="0">
                <a:solidFill>
                  <a:schemeClr val="tx1"/>
                </a:solidFill>
                <a:effectLst/>
              </a:rPr>
              <a:t>: This subset of AI involves training algorithms on data sets to create models that allow computer systems to perform tasks. For instance, machine learning powers services like making song recommendations, identifying optimal travel routes, and translating text between languages.</a:t>
            </a:r>
          </a:p>
          <a:p>
            <a:pPr algn="l">
              <a:buFont typeface="+mj-lt"/>
              <a:buAutoNum type="arabicPeriod"/>
            </a:pPr>
            <a:r>
              <a:rPr lang="en-US" b="1" i="0" dirty="0">
                <a:solidFill>
                  <a:schemeClr val="tx1"/>
                </a:solidFill>
                <a:effectLst/>
              </a:rPr>
              <a:t>Deep Learning</a:t>
            </a:r>
            <a:r>
              <a:rPr lang="en-US" b="0" i="0" dirty="0">
                <a:solidFill>
                  <a:schemeClr val="tx1"/>
                </a:solidFill>
                <a:effectLst/>
              </a:rPr>
              <a:t>: A specialized form of machine learning, deep learning uses neural networks with multiple layers to process complex data. Applications include image recognition, voice assistants, and medical diagnostics.</a:t>
            </a:r>
          </a:p>
          <a:p>
            <a:pPr algn="l">
              <a:buFont typeface="+mj-lt"/>
              <a:buAutoNum type="arabicPeriod"/>
            </a:pPr>
            <a:r>
              <a:rPr lang="en-US" b="1" i="0" dirty="0">
                <a:solidFill>
                  <a:schemeClr val="tx1"/>
                </a:solidFill>
                <a:effectLst/>
              </a:rPr>
              <a:t>Natural Language Processing (NLP)</a:t>
            </a:r>
            <a:r>
              <a:rPr lang="en-US" b="0" i="0" dirty="0">
                <a:solidFill>
                  <a:schemeClr val="tx1"/>
                </a:solidFill>
                <a:effectLst/>
              </a:rPr>
              <a:t>: NLP enables machines to understand and generate human language. Chatbots, language translation, and sentiment analysis are examples of NLP applications.</a:t>
            </a:r>
          </a:p>
          <a:p>
            <a:endParaRPr lang="en-US" dirty="0"/>
          </a:p>
        </p:txBody>
      </p:sp>
      <p:sp>
        <p:nvSpPr>
          <p:cNvPr id="5" name="Content Placeholder 4">
            <a:extLst>
              <a:ext uri="{FF2B5EF4-FFF2-40B4-BE49-F238E27FC236}">
                <a16:creationId xmlns:a16="http://schemas.microsoft.com/office/drawing/2014/main" id="{82F3CD67-B122-45A2-70B5-816B20A92D1B}"/>
              </a:ext>
            </a:extLst>
          </p:cNvPr>
          <p:cNvSpPr>
            <a:spLocks noGrp="1"/>
          </p:cNvSpPr>
          <p:nvPr>
            <p:ph sz="half" idx="2"/>
          </p:nvPr>
        </p:nvSpPr>
        <p:spPr/>
        <p:txBody>
          <a:bodyPr>
            <a:normAutofit fontScale="47500" lnSpcReduction="20000"/>
          </a:bodyPr>
          <a:lstStyle/>
          <a:p>
            <a:r>
              <a:rPr lang="en-US" sz="2500" b="1" dirty="0">
                <a:solidFill>
                  <a:srgbClr val="FFFFFF"/>
                </a:solidFill>
              </a:rPr>
              <a:t>Why is AI impactful?</a:t>
            </a:r>
          </a:p>
          <a:p>
            <a:r>
              <a:rPr lang="en-US" sz="2500" b="1" dirty="0">
                <a:solidFill>
                  <a:srgbClr val="FFFFFF"/>
                </a:solidFill>
              </a:rPr>
              <a:t>Automation: AI automates repetitive tasks, freeing up human resources for more creative and strategic work.</a:t>
            </a:r>
          </a:p>
          <a:p>
            <a:r>
              <a:rPr lang="en-US" sz="2500" b="1" dirty="0">
                <a:solidFill>
                  <a:srgbClr val="FFFFFF"/>
                </a:solidFill>
              </a:rPr>
              <a:t>Data-Driven Decision-Making: AI analyzes vast amounts of data to provide insights and inform decisions across various domains.</a:t>
            </a:r>
          </a:p>
          <a:p>
            <a:r>
              <a:rPr lang="en-US" sz="2500" b="1" dirty="0">
                <a:solidFill>
                  <a:srgbClr val="FFFFFF"/>
                </a:solidFill>
              </a:rPr>
              <a:t>Economic Sectors: AI integration impacts job markets, healthcare, government, industry, and education.</a:t>
            </a:r>
          </a:p>
          <a:p>
            <a:r>
              <a:rPr lang="en-US" sz="2500" b="1" dirty="0">
                <a:solidFill>
                  <a:srgbClr val="FFFFFF"/>
                </a:solidFill>
              </a:rPr>
              <a:t>Innovation: AI drives innovation by enabling breakthroughs in fields like robotics, self-driving cars, and personalized medicine.</a:t>
            </a:r>
          </a:p>
          <a:p>
            <a:r>
              <a:rPr lang="en-US" sz="2500" b="1" dirty="0">
                <a:solidFill>
                  <a:srgbClr val="FFFFFF"/>
                </a:solidFill>
              </a:rPr>
              <a:t>In summary, AI’s impact extends far beyond science fiction—it shapes our daily lives and drives progress in countless ways</a:t>
            </a:r>
          </a:p>
          <a:p>
            <a:endParaRPr lang="en-US" dirty="0"/>
          </a:p>
        </p:txBody>
      </p:sp>
    </p:spTree>
    <p:extLst>
      <p:ext uri="{BB962C8B-B14F-4D97-AF65-F5344CB8AC3E}">
        <p14:creationId xmlns:p14="http://schemas.microsoft.com/office/powerpoint/2010/main" val="31919088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67ED6FD-4901-C1B7-C48E-5EE5260DDA17}"/>
              </a:ext>
            </a:extLst>
          </p:cNvPr>
          <p:cNvSpPr>
            <a:spLocks noGrp="1"/>
          </p:cNvSpPr>
          <p:nvPr>
            <p:ph type="title"/>
          </p:nvPr>
        </p:nvSpPr>
        <p:spPr/>
        <p:txBody>
          <a:bodyPr/>
          <a:lstStyle/>
          <a:p>
            <a:r>
              <a:rPr lang="en-US" dirty="0"/>
              <a:t>What is CHATGPT?</a:t>
            </a:r>
          </a:p>
        </p:txBody>
      </p:sp>
      <p:sp>
        <p:nvSpPr>
          <p:cNvPr id="6" name="Content Placeholder 5">
            <a:extLst>
              <a:ext uri="{FF2B5EF4-FFF2-40B4-BE49-F238E27FC236}">
                <a16:creationId xmlns:a16="http://schemas.microsoft.com/office/drawing/2014/main" id="{EC039A2C-8ACD-03B5-0D08-24257B2B4CA4}"/>
              </a:ext>
            </a:extLst>
          </p:cNvPr>
          <p:cNvSpPr>
            <a:spLocks noGrp="1"/>
          </p:cNvSpPr>
          <p:nvPr>
            <p:ph idx="1"/>
          </p:nvPr>
        </p:nvSpPr>
        <p:spPr>
          <a:xfrm>
            <a:off x="731837" y="1602033"/>
            <a:ext cx="10728325" cy="3227375"/>
          </a:xfrm>
        </p:spPr>
        <p:txBody>
          <a:bodyPr>
            <a:noAutofit/>
          </a:bodyPr>
          <a:lstStyle/>
          <a:p>
            <a:pPr marL="0" indent="0">
              <a:buNone/>
            </a:pPr>
            <a:r>
              <a:rPr lang="en-US" sz="1200" dirty="0">
                <a:cs typeface="Aharoni" panose="02010803020104030203" pitchFamily="2" charset="-79"/>
              </a:rPr>
              <a:t>ChatGPT is a natural language processing chatbot developed by OpenAI. It was launched on November 30, 2022. Here are some key points about ChatGPT:</a:t>
            </a:r>
          </a:p>
          <a:p>
            <a:r>
              <a:rPr lang="en-US" sz="1200" dirty="0">
                <a:cs typeface="Aharoni" panose="02010803020104030203" pitchFamily="2" charset="-79"/>
              </a:rPr>
              <a:t>Conversational Interaction: ChatGPT interacts in a conversational manner, allowing it to answer follow-up questions, admit mistakes, challenge incorrect premises, and reject inappropriate requests.</a:t>
            </a:r>
          </a:p>
          <a:p>
            <a:r>
              <a:rPr lang="en-US" sz="1200" dirty="0">
                <a:cs typeface="Aharoni" panose="02010803020104030203" pitchFamily="2" charset="-79"/>
              </a:rPr>
              <a:t>Sibling Model: ChatGPT is a sibling model to </a:t>
            </a:r>
            <a:r>
              <a:rPr lang="en-US" sz="1200" dirty="0" err="1">
                <a:cs typeface="Aharoni" panose="02010803020104030203" pitchFamily="2" charset="-79"/>
              </a:rPr>
              <a:t>InstructGPT</a:t>
            </a:r>
            <a:r>
              <a:rPr lang="en-US" sz="1200" dirty="0">
                <a:cs typeface="Aharoni" panose="02010803020104030203" pitchFamily="2" charset="-79"/>
              </a:rPr>
              <a:t>, which follows instructions in prompts and provides detailed responses.</a:t>
            </a:r>
          </a:p>
          <a:p>
            <a:r>
              <a:rPr lang="en-US" sz="1200" dirty="0">
                <a:cs typeface="Aharoni" panose="02010803020104030203" pitchFamily="2" charset="-79"/>
              </a:rPr>
              <a:t>Training Approach: It was trained using Reinforcement Learning from Human Feedback (RLHF). Initially, human AI trainers played both sides—the user and an AI assistant—in conversations. The model was fine-tuned using reward models based on ranked alternative completions.</a:t>
            </a:r>
          </a:p>
          <a:p>
            <a:pPr marL="0" indent="0">
              <a:buNone/>
            </a:pPr>
            <a:r>
              <a:rPr lang="en-US" sz="1200" dirty="0">
                <a:cs typeface="Aharoni" panose="02010803020104030203" pitchFamily="2" charset="-79"/>
              </a:rPr>
              <a:t>Limitations:</a:t>
            </a:r>
          </a:p>
          <a:p>
            <a:r>
              <a:rPr lang="en-US" sz="1200" dirty="0">
                <a:cs typeface="Aharoni" panose="02010803020104030203" pitchFamily="2" charset="-79"/>
              </a:rPr>
              <a:t>ChatGPT sometimes produces plausible-sounding but incorrect or nonsensical answers.</a:t>
            </a:r>
          </a:p>
          <a:p>
            <a:r>
              <a:rPr lang="en-US" sz="1200" dirty="0">
                <a:cs typeface="Aharoni" panose="02010803020104030203" pitchFamily="2" charset="-79"/>
              </a:rPr>
              <a:t>It can be sensitive to input phrasing variations.</a:t>
            </a:r>
          </a:p>
          <a:p>
            <a:r>
              <a:rPr lang="en-US" sz="1200" dirty="0">
                <a:cs typeface="Aharoni" panose="02010803020104030203" pitchFamily="2" charset="-79"/>
              </a:rPr>
              <a:t>The model tends to be verbose and overuses certain phrases, such as restating that it’s a language model trained by OpenAI.</a:t>
            </a:r>
          </a:p>
          <a:p>
            <a:r>
              <a:rPr lang="en-US" sz="1200" dirty="0">
                <a:cs typeface="Aharoni" panose="02010803020104030203" pitchFamily="2" charset="-79"/>
              </a:rPr>
              <a:t>In practical terms, ChatGPT allows users to have human-like conversations, answer questions, and assist with tasks like composing emails, essays, and code</a:t>
            </a:r>
          </a:p>
        </p:txBody>
      </p:sp>
    </p:spTree>
    <p:extLst>
      <p:ext uri="{BB962C8B-B14F-4D97-AF65-F5344CB8AC3E}">
        <p14:creationId xmlns:p14="http://schemas.microsoft.com/office/powerpoint/2010/main" val="19069974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23F49-D9D9-3BCE-69F4-1542B061F785}"/>
              </a:ext>
            </a:extLst>
          </p:cNvPr>
          <p:cNvSpPr>
            <a:spLocks noGrp="1"/>
          </p:cNvSpPr>
          <p:nvPr>
            <p:ph type="title"/>
          </p:nvPr>
        </p:nvSpPr>
        <p:spPr>
          <a:xfrm>
            <a:off x="557630" y="312468"/>
            <a:ext cx="10728322" cy="1477328"/>
          </a:xfrm>
        </p:spPr>
        <p:txBody>
          <a:bodyPr/>
          <a:lstStyle/>
          <a:p>
            <a:r>
              <a:rPr lang="en-US" dirty="0"/>
              <a:t>ChatGPT and AI Cyber Security Risk’s Part 1</a:t>
            </a:r>
          </a:p>
        </p:txBody>
      </p:sp>
      <p:sp>
        <p:nvSpPr>
          <p:cNvPr id="3" name="Content Placeholder 2">
            <a:extLst>
              <a:ext uri="{FF2B5EF4-FFF2-40B4-BE49-F238E27FC236}">
                <a16:creationId xmlns:a16="http://schemas.microsoft.com/office/drawing/2014/main" id="{04D89639-940C-AFF0-8A7F-A8C45260A777}"/>
              </a:ext>
            </a:extLst>
          </p:cNvPr>
          <p:cNvSpPr>
            <a:spLocks noGrp="1"/>
          </p:cNvSpPr>
          <p:nvPr>
            <p:ph idx="1"/>
          </p:nvPr>
        </p:nvSpPr>
        <p:spPr>
          <a:xfrm>
            <a:off x="381461" y="975631"/>
            <a:ext cx="10303189" cy="2871951"/>
          </a:xfrm>
        </p:spPr>
        <p:txBody>
          <a:bodyPr>
            <a:normAutofit fontScale="25000" lnSpcReduction="20000"/>
          </a:bodyPr>
          <a:lstStyle/>
          <a:p>
            <a:pPr algn="l"/>
            <a:r>
              <a:rPr lang="en-US" sz="4000" b="1" i="0" dirty="0">
                <a:solidFill>
                  <a:schemeClr val="tx1"/>
                </a:solidFill>
                <a:effectLst/>
              </a:rPr>
              <a:t>ChatGPT</a:t>
            </a:r>
            <a:r>
              <a:rPr lang="en-US" sz="4000" b="0" i="0" dirty="0">
                <a:solidFill>
                  <a:schemeClr val="tx1"/>
                </a:solidFill>
                <a:effectLst/>
              </a:rPr>
              <a:t>, as a powerful natural language processing tool, has significantly impacted the business landscape. However, it also introduces several </a:t>
            </a:r>
            <a:r>
              <a:rPr lang="en-US" sz="4000" b="1" i="0" dirty="0">
                <a:solidFill>
                  <a:schemeClr val="tx1"/>
                </a:solidFill>
                <a:effectLst/>
              </a:rPr>
              <a:t>cybersecurity risks</a:t>
            </a:r>
            <a:r>
              <a:rPr lang="en-US" sz="4000" b="0" i="0" dirty="0">
                <a:solidFill>
                  <a:schemeClr val="tx1"/>
                </a:solidFill>
                <a:effectLst/>
              </a:rPr>
              <a:t> that organizations need to consider:</a:t>
            </a:r>
          </a:p>
          <a:p>
            <a:pPr algn="l">
              <a:buFont typeface="+mj-lt"/>
              <a:buAutoNum type="arabicPeriod"/>
            </a:pPr>
            <a:r>
              <a:rPr lang="en-US" sz="4000" b="1" i="0" dirty="0">
                <a:solidFill>
                  <a:schemeClr val="tx1"/>
                </a:solidFill>
                <a:effectLst/>
              </a:rPr>
              <a:t>Phishing Attacks</a:t>
            </a:r>
            <a:r>
              <a:rPr lang="en-US" sz="4000" b="0" i="0" dirty="0">
                <a:solidFill>
                  <a:schemeClr val="tx1"/>
                </a:solidFill>
                <a:effectLst/>
              </a:rPr>
              <a:t>:</a:t>
            </a:r>
          </a:p>
          <a:p>
            <a:pPr marL="742950" lvl="1" indent="-285750" algn="l">
              <a:buFont typeface="+mj-lt"/>
              <a:buAutoNum type="arabicPeriod"/>
            </a:pPr>
            <a:r>
              <a:rPr lang="en-US" sz="4000" b="1" i="0" dirty="0">
                <a:solidFill>
                  <a:schemeClr val="tx1"/>
                </a:solidFill>
                <a:effectLst/>
              </a:rPr>
              <a:t>ChatGPT’s fluency in English</a:t>
            </a:r>
            <a:r>
              <a:rPr lang="en-US" sz="4000" b="0" i="0" dirty="0">
                <a:solidFill>
                  <a:schemeClr val="tx1"/>
                </a:solidFill>
                <a:effectLst/>
              </a:rPr>
              <a:t> can be exploited by hackers for </a:t>
            </a:r>
            <a:r>
              <a:rPr lang="en-US" sz="4000" b="1" i="0" dirty="0">
                <a:solidFill>
                  <a:schemeClr val="tx1"/>
                </a:solidFill>
                <a:effectLst/>
              </a:rPr>
              <a:t>phishing campaigns</a:t>
            </a:r>
            <a:r>
              <a:rPr lang="en-US" sz="4000" b="0" i="0" dirty="0">
                <a:solidFill>
                  <a:schemeClr val="tx1"/>
                </a:solidFill>
                <a:effectLst/>
              </a:rPr>
              <a:t>. They can use it to craft convincing messages to deceive users into revealing sensitive information or clicking on malicious links.</a:t>
            </a:r>
          </a:p>
          <a:p>
            <a:pPr marL="742950" lvl="1" indent="-285750" algn="l">
              <a:buFont typeface="+mj-lt"/>
              <a:buAutoNum type="arabicPeriod"/>
            </a:pPr>
            <a:r>
              <a:rPr lang="en-US" sz="4000" b="1" i="0" dirty="0">
                <a:solidFill>
                  <a:schemeClr val="tx1"/>
                </a:solidFill>
                <a:effectLst/>
              </a:rPr>
              <a:t>Recommendation</a:t>
            </a:r>
            <a:r>
              <a:rPr lang="en-US" sz="4000" b="0" i="0" dirty="0">
                <a:solidFill>
                  <a:schemeClr val="tx1"/>
                </a:solidFill>
                <a:effectLst/>
              </a:rPr>
              <a:t>: Organizations should enhance their email security protocols and educate employees about phishing risks.</a:t>
            </a:r>
          </a:p>
          <a:p>
            <a:pPr algn="l">
              <a:buFont typeface="+mj-lt"/>
              <a:buAutoNum type="arabicPeriod"/>
            </a:pPr>
            <a:r>
              <a:rPr lang="en-US" sz="4000" b="1" i="0" dirty="0">
                <a:solidFill>
                  <a:schemeClr val="tx1"/>
                </a:solidFill>
                <a:effectLst/>
              </a:rPr>
              <a:t>Hacking Code Generation</a:t>
            </a:r>
            <a:r>
              <a:rPr lang="en-US" sz="4000" b="0" i="0" dirty="0">
                <a:solidFill>
                  <a:schemeClr val="tx1"/>
                </a:solidFill>
                <a:effectLst/>
              </a:rPr>
              <a:t>:</a:t>
            </a:r>
          </a:p>
          <a:p>
            <a:pPr marL="742950" lvl="1" indent="-285750" algn="l">
              <a:buFont typeface="+mj-lt"/>
              <a:buAutoNum type="arabicPeriod"/>
            </a:pPr>
            <a:r>
              <a:rPr lang="en-US" sz="4000" b="1" i="0" dirty="0">
                <a:solidFill>
                  <a:schemeClr val="tx1"/>
                </a:solidFill>
                <a:effectLst/>
              </a:rPr>
              <a:t>Malicious actors</a:t>
            </a:r>
            <a:r>
              <a:rPr lang="en-US" sz="4000" b="0" i="0" dirty="0">
                <a:solidFill>
                  <a:schemeClr val="tx1"/>
                </a:solidFill>
                <a:effectLst/>
              </a:rPr>
              <a:t> might manipulate ChatGPT into generating </a:t>
            </a:r>
            <a:r>
              <a:rPr lang="en-US" sz="4000" b="1" i="0" dirty="0">
                <a:solidFill>
                  <a:schemeClr val="tx1"/>
                </a:solidFill>
                <a:effectLst/>
              </a:rPr>
              <a:t>hacking code</a:t>
            </a:r>
            <a:r>
              <a:rPr lang="en-US" sz="4000" b="0" i="0" dirty="0">
                <a:solidFill>
                  <a:schemeClr val="tx1"/>
                </a:solidFill>
                <a:effectLst/>
              </a:rPr>
              <a:t>. </a:t>
            </a:r>
            <a:r>
              <a:rPr lang="en-US" sz="4000" dirty="0">
                <a:solidFill>
                  <a:schemeClr val="tx1"/>
                </a:solidFill>
              </a:rPr>
              <a:t>This could lead to vulnerabilities in systems and applications</a:t>
            </a:r>
            <a:r>
              <a:rPr lang="en-US" sz="4000" b="0" i="0" dirty="0">
                <a:solidFill>
                  <a:schemeClr val="tx1"/>
                </a:solidFill>
                <a:effectLst/>
              </a:rPr>
              <a:t>.</a:t>
            </a:r>
          </a:p>
          <a:p>
            <a:pPr marL="742950" lvl="1" indent="-285750" algn="l">
              <a:buFont typeface="+mj-lt"/>
              <a:buAutoNum type="arabicPeriod"/>
            </a:pPr>
            <a:r>
              <a:rPr lang="en-US" sz="4000" b="1" i="0" dirty="0">
                <a:solidFill>
                  <a:schemeClr val="tx1"/>
                </a:solidFill>
                <a:effectLst/>
              </a:rPr>
              <a:t>Recommendation</a:t>
            </a:r>
            <a:r>
              <a:rPr lang="en-US" sz="4000" b="0" i="0" dirty="0">
                <a:solidFill>
                  <a:schemeClr val="tx1"/>
                </a:solidFill>
                <a:effectLst/>
              </a:rPr>
              <a:t>: Regularly audit and monitor AI-generated content to detect any suspicious patterns.</a:t>
            </a:r>
          </a:p>
          <a:p>
            <a:pPr algn="l">
              <a:buFont typeface="+mj-lt"/>
              <a:buAutoNum type="arabicPeriod"/>
            </a:pPr>
            <a:r>
              <a:rPr lang="en-US" sz="4000" b="1" i="0" dirty="0">
                <a:solidFill>
                  <a:schemeClr val="tx1"/>
                </a:solidFill>
                <a:effectLst/>
              </a:rPr>
              <a:t>Misinformation and Propaganda</a:t>
            </a:r>
            <a:r>
              <a:rPr lang="en-US" sz="4000" b="0" i="0" dirty="0">
                <a:solidFill>
                  <a:schemeClr val="tx1"/>
                </a:solidFill>
                <a:effectLst/>
              </a:rPr>
              <a:t>:</a:t>
            </a:r>
          </a:p>
          <a:p>
            <a:pPr marL="742950" lvl="1" indent="-285750" algn="l">
              <a:buFont typeface="+mj-lt"/>
              <a:buAutoNum type="arabicPeriod"/>
            </a:pPr>
            <a:r>
              <a:rPr lang="en-US" sz="4000" b="0" i="0" dirty="0">
                <a:solidFill>
                  <a:schemeClr val="tx1"/>
                </a:solidFill>
                <a:effectLst/>
              </a:rPr>
              <a:t>If ChatGPT is compromised, it could disseminate </a:t>
            </a:r>
            <a:r>
              <a:rPr lang="en-US" sz="4000" b="1" i="0" dirty="0">
                <a:solidFill>
                  <a:schemeClr val="tx1"/>
                </a:solidFill>
                <a:effectLst/>
              </a:rPr>
              <a:t>dangerous misinformation</a:t>
            </a:r>
            <a:r>
              <a:rPr lang="en-US" sz="4000" b="0" i="0" dirty="0">
                <a:solidFill>
                  <a:schemeClr val="tx1"/>
                </a:solidFill>
                <a:effectLst/>
              </a:rPr>
              <a:t> or </a:t>
            </a:r>
            <a:r>
              <a:rPr lang="en-US" sz="4000" b="1" i="0" dirty="0">
                <a:solidFill>
                  <a:schemeClr val="tx1"/>
                </a:solidFill>
                <a:effectLst/>
              </a:rPr>
              <a:t>political propaganda</a:t>
            </a:r>
            <a:r>
              <a:rPr lang="en-US" sz="4000" b="0" i="0" dirty="0">
                <a:solidFill>
                  <a:schemeClr val="tx1"/>
                </a:solidFill>
                <a:effectLst/>
              </a:rPr>
              <a:t>. This poses a threat to public trust and stability.</a:t>
            </a:r>
          </a:p>
          <a:p>
            <a:pPr marL="742950" lvl="1" indent="-285750" algn="l">
              <a:buFont typeface="+mj-lt"/>
              <a:buAutoNum type="arabicPeriod"/>
            </a:pPr>
            <a:r>
              <a:rPr lang="en-US" sz="4000" b="1" i="0" dirty="0">
                <a:solidFill>
                  <a:schemeClr val="tx1"/>
                </a:solidFill>
                <a:effectLst/>
              </a:rPr>
              <a:t>Recommendation</a:t>
            </a:r>
            <a:r>
              <a:rPr lang="en-US" sz="4000" b="0" i="0" dirty="0">
                <a:solidFill>
                  <a:schemeClr val="tx1"/>
                </a:solidFill>
                <a:effectLst/>
              </a:rPr>
              <a:t>: Implement strict controls and monitoring mechanisms to prevent misuse.</a:t>
            </a:r>
          </a:p>
          <a:p>
            <a:pPr algn="l">
              <a:buFont typeface="+mj-lt"/>
              <a:buAutoNum type="arabicPeriod"/>
            </a:pPr>
            <a:r>
              <a:rPr lang="en-US" sz="4000" b="1" i="0" dirty="0">
                <a:solidFill>
                  <a:schemeClr val="tx1"/>
                </a:solidFill>
                <a:effectLst/>
              </a:rPr>
              <a:t>Data Leakage and Confidentiality</a:t>
            </a:r>
            <a:r>
              <a:rPr lang="en-US" sz="4000" b="0" i="0" dirty="0">
                <a:solidFill>
                  <a:schemeClr val="tx1"/>
                </a:solidFill>
                <a:effectLst/>
              </a:rPr>
              <a:t>:</a:t>
            </a:r>
          </a:p>
          <a:p>
            <a:pPr marL="742950" lvl="1" indent="-285750">
              <a:buFont typeface="+mj-lt"/>
              <a:buAutoNum type="arabicPeriod"/>
            </a:pPr>
            <a:r>
              <a:rPr lang="en-US" sz="4000" b="0" i="0" dirty="0">
                <a:solidFill>
                  <a:schemeClr val="tx1"/>
                </a:solidFill>
                <a:effectLst/>
              </a:rPr>
              <a:t>Organizations using ChatGPT internally risk </a:t>
            </a:r>
            <a:r>
              <a:rPr lang="en-US" sz="4000" b="1" i="0" dirty="0">
                <a:solidFill>
                  <a:schemeClr val="tx1"/>
                </a:solidFill>
                <a:effectLst/>
              </a:rPr>
              <a:t>data leakage</a:t>
            </a:r>
            <a:r>
              <a:rPr lang="en-US" sz="4000" b="0" i="0" dirty="0">
                <a:solidFill>
                  <a:schemeClr val="tx1"/>
                </a:solidFill>
                <a:effectLst/>
              </a:rPr>
              <a:t>. Sensitive information may inadvertently leak through AI-generated responses</a:t>
            </a:r>
            <a:r>
              <a:rPr lang="en-US" sz="4000" b="0" i="0" u="sng" dirty="0">
                <a:solidFill>
                  <a:schemeClr val="tx1"/>
                </a:solidFill>
                <a:effectLst/>
              </a:rPr>
              <a:t>.</a:t>
            </a:r>
          </a:p>
          <a:p>
            <a:pPr marL="742950" lvl="1" indent="-285750" algn="l">
              <a:buFont typeface="+mj-lt"/>
              <a:buAutoNum type="arabicPeriod"/>
            </a:pPr>
            <a:r>
              <a:rPr lang="en-US" sz="4000" b="1" i="0" dirty="0">
                <a:solidFill>
                  <a:schemeClr val="tx1"/>
                </a:solidFill>
                <a:effectLst/>
              </a:rPr>
              <a:t>Recommendation</a:t>
            </a:r>
            <a:r>
              <a:rPr lang="en-US" sz="4000" b="0" i="0" dirty="0">
                <a:solidFill>
                  <a:schemeClr val="tx1"/>
                </a:solidFill>
                <a:effectLst/>
              </a:rPr>
              <a:t>: Limit access to sensitive data and ensure proper encryption.</a:t>
            </a:r>
          </a:p>
          <a:p>
            <a:pPr algn="l">
              <a:buFont typeface="+mj-lt"/>
              <a:buAutoNum type="arabicPeriod"/>
            </a:pPr>
            <a:r>
              <a:rPr lang="en-US" sz="4000" b="1" i="0" dirty="0">
                <a:solidFill>
                  <a:schemeClr val="tx1"/>
                </a:solidFill>
                <a:effectLst/>
              </a:rPr>
              <a:t>Reputational Damage</a:t>
            </a:r>
            <a:r>
              <a:rPr lang="en-US" sz="4000" b="0" i="0" dirty="0">
                <a:solidFill>
                  <a:schemeClr val="tx1"/>
                </a:solidFill>
                <a:effectLst/>
              </a:rPr>
              <a:t>:</a:t>
            </a:r>
          </a:p>
          <a:p>
            <a:pPr marL="742950" lvl="1" indent="-285750" algn="l">
              <a:buFont typeface="+mj-lt"/>
              <a:buAutoNum type="arabicPeriod"/>
            </a:pPr>
            <a:r>
              <a:rPr lang="en-US" sz="4000" b="0" i="0" dirty="0">
                <a:solidFill>
                  <a:schemeClr val="tx1"/>
                </a:solidFill>
                <a:effectLst/>
              </a:rPr>
              <a:t>If ChatGPT generates inappropriate or harmful content, it can tarnish an organization’s reputation.</a:t>
            </a:r>
          </a:p>
          <a:p>
            <a:pPr marL="742950" lvl="1" indent="-285750" algn="l">
              <a:buFont typeface="+mj-lt"/>
              <a:buAutoNum type="arabicPeriod"/>
            </a:pPr>
            <a:r>
              <a:rPr lang="en-US" sz="4000" b="1" i="0" dirty="0">
                <a:solidFill>
                  <a:schemeClr val="tx1"/>
                </a:solidFill>
                <a:effectLst/>
              </a:rPr>
              <a:t>Recommendation</a:t>
            </a:r>
            <a:r>
              <a:rPr lang="en-US" sz="4000" b="0" i="0" dirty="0">
                <a:solidFill>
                  <a:schemeClr val="tx1"/>
                </a:solidFill>
                <a:effectLst/>
              </a:rPr>
              <a:t>: Regularly review AI-generated content and establish guidelines for responsible usage.</a:t>
            </a:r>
          </a:p>
          <a:p>
            <a:pPr algn="l">
              <a:buFont typeface="+mj-lt"/>
              <a:buAutoNum type="arabicPeriod"/>
            </a:pPr>
            <a:r>
              <a:rPr lang="en-US" sz="4000" b="1" i="0" dirty="0">
                <a:solidFill>
                  <a:schemeClr val="tx1"/>
                </a:solidFill>
                <a:effectLst/>
              </a:rPr>
              <a:t>Legal and Compliance Risks</a:t>
            </a:r>
            <a:r>
              <a:rPr lang="en-US" sz="4000" b="0" i="0" dirty="0">
                <a:solidFill>
                  <a:schemeClr val="tx1"/>
                </a:solidFill>
                <a:effectLst/>
              </a:rPr>
              <a:t>:</a:t>
            </a:r>
          </a:p>
          <a:p>
            <a:pPr marL="742950" lvl="1" indent="-285750" algn="l">
              <a:buFont typeface="+mj-lt"/>
              <a:buAutoNum type="arabicPeriod"/>
            </a:pPr>
            <a:r>
              <a:rPr lang="en-US" sz="4000" b="0" i="0" dirty="0">
                <a:solidFill>
                  <a:schemeClr val="tx1"/>
                </a:solidFill>
                <a:effectLst/>
              </a:rPr>
              <a:t>Organizations must consider legal implications related to AI-generated content, including </a:t>
            </a:r>
            <a:r>
              <a:rPr lang="en-US" sz="4000" b="1" i="0" dirty="0">
                <a:solidFill>
                  <a:schemeClr val="tx1"/>
                </a:solidFill>
                <a:effectLst/>
              </a:rPr>
              <a:t>copyright infringement</a:t>
            </a:r>
            <a:r>
              <a:rPr lang="en-US" sz="4000" b="0" i="0" dirty="0">
                <a:solidFill>
                  <a:schemeClr val="tx1"/>
                </a:solidFill>
                <a:effectLst/>
              </a:rPr>
              <a:t> and </a:t>
            </a:r>
            <a:r>
              <a:rPr lang="en-US" sz="4000" b="1" i="0" dirty="0">
                <a:solidFill>
                  <a:schemeClr val="tx1"/>
                </a:solidFill>
                <a:effectLst/>
              </a:rPr>
              <a:t>plagiarism</a:t>
            </a:r>
            <a:r>
              <a:rPr lang="en-US" sz="4000" b="0" i="0" dirty="0">
                <a:solidFill>
                  <a:schemeClr val="tx1"/>
                </a:solidFill>
                <a:effectLst/>
              </a:rPr>
              <a:t>.</a:t>
            </a:r>
          </a:p>
          <a:p>
            <a:pPr marL="742950" lvl="1" indent="-285750" algn="l">
              <a:buFont typeface="+mj-lt"/>
              <a:buAutoNum type="arabicPeriod"/>
            </a:pPr>
            <a:r>
              <a:rPr lang="en-US" sz="4000" b="1" i="0" dirty="0">
                <a:solidFill>
                  <a:schemeClr val="tx1"/>
                </a:solidFill>
                <a:effectLst/>
              </a:rPr>
              <a:t>Recommendation</a:t>
            </a:r>
            <a:r>
              <a:rPr lang="en-US" sz="4000" b="0" i="0" dirty="0">
                <a:solidFill>
                  <a:schemeClr val="tx1"/>
                </a:solidFill>
                <a:effectLst/>
              </a:rPr>
              <a:t>: Consult legal experts to navigate compliance challenges.</a:t>
            </a:r>
          </a:p>
          <a:p>
            <a:pPr algn="l">
              <a:buFont typeface="+mj-lt"/>
              <a:buAutoNum type="arabicPeriod"/>
            </a:pPr>
            <a:r>
              <a:rPr lang="en-US" sz="4000" b="1" i="0" dirty="0">
                <a:solidFill>
                  <a:schemeClr val="tx1"/>
                </a:solidFill>
                <a:effectLst/>
              </a:rPr>
              <a:t>Third-Party System Vulnerability</a:t>
            </a:r>
            <a:r>
              <a:rPr lang="en-US" sz="4000" b="0" i="0" dirty="0">
                <a:solidFill>
                  <a:schemeClr val="tx1"/>
                </a:solidFill>
                <a:effectLst/>
              </a:rPr>
              <a:t>:</a:t>
            </a:r>
          </a:p>
          <a:p>
            <a:pPr marL="742950" lvl="1" indent="-285750" algn="l">
              <a:buFont typeface="+mj-lt"/>
              <a:buAutoNum type="arabicPeriod"/>
            </a:pPr>
            <a:r>
              <a:rPr lang="en-US" sz="4000" b="0" i="0" dirty="0">
                <a:solidFill>
                  <a:schemeClr val="tx1"/>
                </a:solidFill>
                <a:effectLst/>
              </a:rPr>
              <a:t>ChatGPT is a </a:t>
            </a:r>
            <a:r>
              <a:rPr lang="en-US" sz="4000" b="1" i="0" dirty="0">
                <a:solidFill>
                  <a:schemeClr val="tx1"/>
                </a:solidFill>
                <a:effectLst/>
              </a:rPr>
              <a:t>third-party system</a:t>
            </a:r>
            <a:r>
              <a:rPr lang="en-US" sz="4000" b="0" i="0" dirty="0">
                <a:solidFill>
                  <a:schemeClr val="tx1"/>
                </a:solidFill>
                <a:effectLst/>
              </a:rPr>
              <a:t> that absorbs information. </a:t>
            </a:r>
            <a:r>
              <a:rPr lang="en-US" sz="4000" dirty="0">
                <a:solidFill>
                  <a:schemeClr val="tx1"/>
                </a:solidFill>
              </a:rPr>
              <a:t>If compromised, it could leak sensitive content attributable to the organization</a:t>
            </a:r>
            <a:r>
              <a:rPr lang="en-US" sz="4000" b="0" i="0" dirty="0">
                <a:solidFill>
                  <a:schemeClr val="tx1"/>
                </a:solidFill>
                <a:effectLst/>
              </a:rPr>
              <a:t>.</a:t>
            </a:r>
          </a:p>
          <a:p>
            <a:pPr marL="742950" lvl="1" indent="-285750" algn="l">
              <a:buFont typeface="+mj-lt"/>
              <a:buAutoNum type="arabicPeriod"/>
            </a:pPr>
            <a:r>
              <a:rPr lang="en-US" sz="4000" b="1" i="0" dirty="0">
                <a:solidFill>
                  <a:schemeClr val="tx1"/>
                </a:solidFill>
                <a:effectLst/>
              </a:rPr>
              <a:t>Recommendation</a:t>
            </a:r>
            <a:r>
              <a:rPr lang="en-US" sz="4000" b="0" i="0" dirty="0">
                <a:solidFill>
                  <a:schemeClr val="tx1"/>
                </a:solidFill>
                <a:effectLst/>
              </a:rPr>
              <a:t>: Evaluate the security practices of third-party tools and assess their impact on organizational security.</a:t>
            </a:r>
          </a:p>
          <a:p>
            <a:pPr algn="l"/>
            <a:r>
              <a:rPr lang="en-US" sz="4000" b="0" i="0" dirty="0">
                <a:solidFill>
                  <a:schemeClr val="tx1"/>
                </a:solidFill>
                <a:effectLst/>
              </a:rPr>
              <a:t>In summary, while ChatGPT offers immense potential, organizations must proactively address these risks to ensure responsible and secure AI usage.</a:t>
            </a:r>
          </a:p>
          <a:p>
            <a:endParaRPr lang="en-US" dirty="0"/>
          </a:p>
        </p:txBody>
      </p:sp>
    </p:spTree>
    <p:extLst>
      <p:ext uri="{BB962C8B-B14F-4D97-AF65-F5344CB8AC3E}">
        <p14:creationId xmlns:p14="http://schemas.microsoft.com/office/powerpoint/2010/main" val="39980672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3913D1-D6C7-610A-A85A-580E6CE34D66}"/>
              </a:ext>
            </a:extLst>
          </p:cNvPr>
          <p:cNvSpPr>
            <a:spLocks noGrp="1"/>
          </p:cNvSpPr>
          <p:nvPr>
            <p:ph type="title"/>
          </p:nvPr>
        </p:nvSpPr>
        <p:spPr/>
        <p:txBody>
          <a:bodyPr/>
          <a:lstStyle/>
          <a:p>
            <a:r>
              <a:rPr lang="en-US" dirty="0"/>
              <a:t>ChatGPT and AI Cyber Security Risk’s Part 2</a:t>
            </a:r>
          </a:p>
        </p:txBody>
      </p:sp>
      <p:sp>
        <p:nvSpPr>
          <p:cNvPr id="3" name="Content Placeholder 2">
            <a:extLst>
              <a:ext uri="{FF2B5EF4-FFF2-40B4-BE49-F238E27FC236}">
                <a16:creationId xmlns:a16="http://schemas.microsoft.com/office/drawing/2014/main" id="{C208C6B8-F0C0-D49E-DEF3-7FC9AD58FD94}"/>
              </a:ext>
            </a:extLst>
          </p:cNvPr>
          <p:cNvSpPr>
            <a:spLocks noGrp="1"/>
          </p:cNvSpPr>
          <p:nvPr>
            <p:ph idx="1"/>
          </p:nvPr>
        </p:nvSpPr>
        <p:spPr>
          <a:xfrm>
            <a:off x="468330" y="1357864"/>
            <a:ext cx="10728325" cy="3227375"/>
          </a:xfrm>
        </p:spPr>
        <p:txBody>
          <a:bodyPr>
            <a:normAutofit fontScale="25000" lnSpcReduction="20000"/>
          </a:bodyPr>
          <a:lstStyle/>
          <a:p>
            <a:pPr algn="l"/>
            <a:r>
              <a:rPr lang="en-US" sz="4000" b="1" i="0" dirty="0">
                <a:solidFill>
                  <a:schemeClr val="tx1"/>
                </a:solidFill>
                <a:effectLst/>
              </a:rPr>
              <a:t>Artificial intelligence (AI)</a:t>
            </a:r>
            <a:r>
              <a:rPr lang="en-US" sz="4000" b="0" i="0" dirty="0">
                <a:solidFill>
                  <a:schemeClr val="tx1"/>
                </a:solidFill>
                <a:effectLst/>
              </a:rPr>
              <a:t> has significantly impacted various domains, but it also introduces </a:t>
            </a:r>
            <a:r>
              <a:rPr lang="en-US" sz="4000" b="1" i="0" dirty="0">
                <a:solidFill>
                  <a:schemeClr val="tx1"/>
                </a:solidFill>
                <a:effectLst/>
              </a:rPr>
              <a:t>cybersecurity risks</a:t>
            </a:r>
            <a:r>
              <a:rPr lang="en-US" sz="4000" b="0" i="0" dirty="0">
                <a:solidFill>
                  <a:schemeClr val="tx1"/>
                </a:solidFill>
                <a:effectLst/>
              </a:rPr>
              <a:t> that organizations must address:</a:t>
            </a:r>
          </a:p>
          <a:p>
            <a:pPr algn="l">
              <a:buFont typeface="+mj-lt"/>
              <a:buAutoNum type="arabicPeriod"/>
            </a:pPr>
            <a:r>
              <a:rPr lang="en-US" sz="4000" b="1" i="0" dirty="0">
                <a:solidFill>
                  <a:schemeClr val="tx1"/>
                </a:solidFill>
                <a:effectLst/>
              </a:rPr>
              <a:t>Sophisticated Attacks</a:t>
            </a:r>
            <a:r>
              <a:rPr lang="en-US" sz="4000" b="0" i="0" dirty="0">
                <a:solidFill>
                  <a:schemeClr val="tx1"/>
                </a:solidFill>
                <a:effectLst/>
              </a:rPr>
              <a:t>:</a:t>
            </a:r>
          </a:p>
          <a:p>
            <a:pPr marL="742950" lvl="1" indent="-285750" algn="l">
              <a:buFont typeface="+mj-lt"/>
              <a:buAutoNum type="arabicPeriod"/>
            </a:pPr>
            <a:r>
              <a:rPr lang="en-US" sz="4000" b="0" i="0" dirty="0">
                <a:solidFill>
                  <a:schemeClr val="tx1"/>
                </a:solidFill>
                <a:effectLst/>
              </a:rPr>
              <a:t>As AI becomes more sophisticated, cybercriminals can use it to create personalized </a:t>
            </a:r>
            <a:r>
              <a:rPr lang="en-US" sz="4000" b="1" i="0" dirty="0">
                <a:solidFill>
                  <a:schemeClr val="tx1"/>
                </a:solidFill>
                <a:effectLst/>
              </a:rPr>
              <a:t>spear-phishing</a:t>
            </a:r>
            <a:r>
              <a:rPr lang="en-US" sz="4000" b="0" i="0" dirty="0">
                <a:solidFill>
                  <a:schemeClr val="tx1"/>
                </a:solidFill>
                <a:effectLst/>
              </a:rPr>
              <a:t> messages. These messages blend seamlessly with an organization’s communication style, deceiving even vigilant employees.</a:t>
            </a:r>
          </a:p>
          <a:p>
            <a:pPr marL="742950" lvl="1" indent="-285750" algn="l">
              <a:buFont typeface="+mj-lt"/>
              <a:buAutoNum type="arabicPeriod"/>
            </a:pPr>
            <a:r>
              <a:rPr lang="en-US" sz="4000" b="0" i="0" dirty="0">
                <a:solidFill>
                  <a:schemeClr val="tx1"/>
                </a:solidFill>
                <a:effectLst/>
              </a:rPr>
              <a:t>Additionally, attackers can use AI to create </a:t>
            </a:r>
            <a:r>
              <a:rPr lang="en-US" sz="4000" b="1" i="0" dirty="0">
                <a:solidFill>
                  <a:schemeClr val="tx1"/>
                </a:solidFill>
                <a:effectLst/>
              </a:rPr>
              <a:t>deepfake voices</a:t>
            </a:r>
            <a:r>
              <a:rPr lang="en-US" sz="4000" b="0" i="0" dirty="0">
                <a:solidFill>
                  <a:schemeClr val="tx1"/>
                </a:solidFill>
                <a:effectLst/>
              </a:rPr>
              <a:t>, impersonating high-ranking executives and potentially authorizing unauthorized fund transfers.</a:t>
            </a:r>
          </a:p>
          <a:p>
            <a:pPr algn="l">
              <a:buFont typeface="+mj-lt"/>
              <a:buAutoNum type="arabicPeriod"/>
            </a:pPr>
            <a:r>
              <a:rPr lang="en-US" sz="4000" b="1" i="0" dirty="0">
                <a:solidFill>
                  <a:schemeClr val="tx1"/>
                </a:solidFill>
                <a:effectLst/>
              </a:rPr>
              <a:t>Data Tampering</a:t>
            </a:r>
            <a:r>
              <a:rPr lang="en-US" sz="4000" b="0" i="0" dirty="0">
                <a:solidFill>
                  <a:schemeClr val="tx1"/>
                </a:solidFill>
                <a:effectLst/>
              </a:rPr>
              <a:t>:</a:t>
            </a:r>
          </a:p>
          <a:p>
            <a:pPr marL="742950" lvl="1" indent="-285750" algn="l">
              <a:buFont typeface="+mj-lt"/>
              <a:buAutoNum type="arabicPeriod"/>
            </a:pPr>
            <a:r>
              <a:rPr lang="en-US" sz="4000" b="0" i="0" dirty="0">
                <a:solidFill>
                  <a:schemeClr val="tx1"/>
                </a:solidFill>
                <a:effectLst/>
              </a:rPr>
              <a:t>AI can be used to tamper with system data, creating fabricated stock portfolios or other enticing yet entirely false information.</a:t>
            </a:r>
          </a:p>
          <a:p>
            <a:pPr marL="742950" lvl="1" indent="-285750" algn="l">
              <a:buFont typeface="+mj-lt"/>
              <a:buAutoNum type="arabicPeriod"/>
            </a:pPr>
            <a:r>
              <a:rPr lang="en-US" sz="4000" b="0" i="0" dirty="0">
                <a:solidFill>
                  <a:schemeClr val="tx1"/>
                </a:solidFill>
                <a:effectLst/>
              </a:rPr>
              <a:t>Such tampering can lead to financial losses and reputational risks.</a:t>
            </a:r>
          </a:p>
          <a:p>
            <a:pPr algn="l">
              <a:buFont typeface="+mj-lt"/>
              <a:buAutoNum type="arabicPeriod"/>
            </a:pPr>
            <a:r>
              <a:rPr lang="en-US" sz="4000" b="1" i="0" dirty="0">
                <a:solidFill>
                  <a:schemeClr val="tx1"/>
                </a:solidFill>
                <a:effectLst/>
              </a:rPr>
              <a:t>Deepfake Threats</a:t>
            </a:r>
            <a:r>
              <a:rPr lang="en-US" sz="4000" b="0" i="0" dirty="0">
                <a:solidFill>
                  <a:schemeClr val="tx1"/>
                </a:solidFill>
                <a:effectLst/>
              </a:rPr>
              <a:t>:</a:t>
            </a:r>
          </a:p>
          <a:p>
            <a:pPr marL="742950" lvl="1" indent="-285750" algn="l">
              <a:buFont typeface="+mj-lt"/>
              <a:buAutoNum type="arabicPeriod"/>
            </a:pPr>
            <a:r>
              <a:rPr lang="en-US" sz="4000" b="0" i="0" dirty="0">
                <a:solidFill>
                  <a:schemeClr val="tx1"/>
                </a:solidFill>
                <a:effectLst/>
              </a:rPr>
              <a:t>AI-generated </a:t>
            </a:r>
            <a:r>
              <a:rPr lang="en-US" sz="4000" b="1" i="0" dirty="0">
                <a:solidFill>
                  <a:schemeClr val="tx1"/>
                </a:solidFill>
                <a:effectLst/>
              </a:rPr>
              <a:t>deepfakes</a:t>
            </a:r>
            <a:r>
              <a:rPr lang="en-US" sz="4000" b="0" i="0" dirty="0">
                <a:solidFill>
                  <a:schemeClr val="tx1"/>
                </a:solidFill>
                <a:effectLst/>
              </a:rPr>
              <a:t> can manipulate audio, video, or images, leading to misinformation or fraudulent content.</a:t>
            </a:r>
          </a:p>
          <a:p>
            <a:pPr marL="742950" lvl="1" indent="-285750" algn="l">
              <a:buFont typeface="+mj-lt"/>
              <a:buAutoNum type="arabicPeriod"/>
            </a:pPr>
            <a:r>
              <a:rPr lang="en-US" sz="4000" b="0" i="0" dirty="0">
                <a:solidFill>
                  <a:schemeClr val="tx1"/>
                </a:solidFill>
                <a:effectLst/>
              </a:rPr>
              <a:t>Organizations may struggle to detect and combat these sophisticated fakes.</a:t>
            </a:r>
          </a:p>
          <a:p>
            <a:pPr algn="l">
              <a:buFont typeface="+mj-lt"/>
              <a:buAutoNum type="arabicPeriod"/>
            </a:pPr>
            <a:r>
              <a:rPr lang="en-US" sz="4000" b="1" i="0" dirty="0">
                <a:solidFill>
                  <a:schemeClr val="tx1"/>
                </a:solidFill>
                <a:effectLst/>
              </a:rPr>
              <a:t>Increased Attack Surface</a:t>
            </a:r>
            <a:r>
              <a:rPr lang="en-US" sz="4000" b="0" i="0" dirty="0">
                <a:solidFill>
                  <a:schemeClr val="tx1"/>
                </a:solidFill>
                <a:effectLst/>
              </a:rPr>
              <a:t>:</a:t>
            </a:r>
          </a:p>
          <a:p>
            <a:pPr marL="742950" lvl="1" indent="-285750" algn="l">
              <a:buFont typeface="+mj-lt"/>
              <a:buAutoNum type="arabicPeriod"/>
            </a:pPr>
            <a:r>
              <a:rPr lang="en-US" sz="4000" b="0" i="0" dirty="0">
                <a:solidFill>
                  <a:schemeClr val="tx1"/>
                </a:solidFill>
                <a:effectLst/>
              </a:rPr>
              <a:t>As AI tools become more accessible, the attack surface expands. </a:t>
            </a:r>
            <a:r>
              <a:rPr lang="en-US" sz="4000" b="1" i="0" dirty="0">
                <a:solidFill>
                  <a:schemeClr val="tx1"/>
                </a:solidFill>
                <a:effectLst/>
              </a:rPr>
              <a:t>Brute force</a:t>
            </a:r>
            <a:r>
              <a:rPr lang="en-US" sz="4000" b="0" i="0" dirty="0">
                <a:solidFill>
                  <a:schemeClr val="tx1"/>
                </a:solidFill>
                <a:effectLst/>
              </a:rPr>
              <a:t>, </a:t>
            </a:r>
            <a:r>
              <a:rPr lang="en-US" sz="4000" b="1" i="0" dirty="0">
                <a:solidFill>
                  <a:schemeClr val="tx1"/>
                </a:solidFill>
                <a:effectLst/>
              </a:rPr>
              <a:t>denial-of-service (DoS)</a:t>
            </a:r>
            <a:r>
              <a:rPr lang="en-US" sz="4000" b="0" i="0" dirty="0">
                <a:solidFill>
                  <a:schemeClr val="tx1"/>
                </a:solidFill>
                <a:effectLst/>
              </a:rPr>
              <a:t>, and </a:t>
            </a:r>
            <a:r>
              <a:rPr lang="en-US" sz="4000" b="1" i="0" dirty="0">
                <a:solidFill>
                  <a:schemeClr val="tx1"/>
                </a:solidFill>
                <a:effectLst/>
              </a:rPr>
              <a:t>social engineering</a:t>
            </a:r>
            <a:r>
              <a:rPr lang="en-US" sz="4000" b="0" i="0" dirty="0">
                <a:solidFill>
                  <a:schemeClr val="tx1"/>
                </a:solidFill>
                <a:effectLst/>
              </a:rPr>
              <a:t> attacks can leverage AI for malicious purposes.</a:t>
            </a:r>
          </a:p>
          <a:p>
            <a:pPr algn="l">
              <a:buFont typeface="+mj-lt"/>
              <a:buAutoNum type="arabicPeriod"/>
            </a:pPr>
            <a:r>
              <a:rPr lang="en-US" sz="4000" b="1" i="0" dirty="0">
                <a:solidFill>
                  <a:schemeClr val="tx1"/>
                </a:solidFill>
                <a:effectLst/>
              </a:rPr>
              <a:t>Insider Threats</a:t>
            </a:r>
            <a:r>
              <a:rPr lang="en-US" sz="4000" b="0" i="0" dirty="0">
                <a:solidFill>
                  <a:schemeClr val="tx1"/>
                </a:solidFill>
                <a:effectLst/>
              </a:rPr>
              <a:t>:</a:t>
            </a:r>
          </a:p>
          <a:p>
            <a:pPr marL="742950" lvl="1" indent="-285750" algn="l">
              <a:buFont typeface="+mj-lt"/>
              <a:buAutoNum type="arabicPeriod"/>
            </a:pPr>
            <a:r>
              <a:rPr lang="en-US" sz="4000" b="0" i="0" dirty="0">
                <a:solidFill>
                  <a:schemeClr val="tx1"/>
                </a:solidFill>
                <a:effectLst/>
              </a:rPr>
              <a:t>AI can be misused by insiders with access to sensitive data. They might exploit AI systems to leak confidential information or manipulate outcomes.</a:t>
            </a:r>
          </a:p>
          <a:p>
            <a:pPr algn="l">
              <a:buFont typeface="+mj-lt"/>
              <a:buAutoNum type="arabicPeriod"/>
            </a:pPr>
            <a:r>
              <a:rPr lang="en-US" sz="4000" b="1" i="0" dirty="0">
                <a:solidFill>
                  <a:schemeClr val="tx1"/>
                </a:solidFill>
                <a:effectLst/>
              </a:rPr>
              <a:t>Legal and Ethical Challenges</a:t>
            </a:r>
            <a:r>
              <a:rPr lang="en-US" sz="4000" b="0" i="0" dirty="0">
                <a:solidFill>
                  <a:schemeClr val="tx1"/>
                </a:solidFill>
                <a:effectLst/>
              </a:rPr>
              <a:t>:</a:t>
            </a:r>
          </a:p>
          <a:p>
            <a:pPr marL="742950" lvl="1" indent="-285750" algn="l">
              <a:buFont typeface="+mj-lt"/>
              <a:buAutoNum type="arabicPeriod"/>
            </a:pPr>
            <a:r>
              <a:rPr lang="en-US" sz="4000" b="0" i="0" dirty="0">
                <a:solidFill>
                  <a:schemeClr val="tx1"/>
                </a:solidFill>
                <a:effectLst/>
              </a:rPr>
              <a:t>Organizations must navigate legal and ethical complexities related to AI-generated content.</a:t>
            </a:r>
          </a:p>
          <a:p>
            <a:pPr marL="742950" lvl="1" indent="-285750" algn="l">
              <a:buFont typeface="+mj-lt"/>
              <a:buAutoNum type="arabicPeriod"/>
            </a:pPr>
            <a:r>
              <a:rPr lang="en-US" sz="4000" b="0" i="0" dirty="0">
                <a:solidFill>
                  <a:schemeClr val="tx1"/>
                </a:solidFill>
                <a:effectLst/>
              </a:rPr>
              <a:t>Compliance with regulations and responsible AI practices is crucial.</a:t>
            </a:r>
          </a:p>
          <a:p>
            <a:pPr algn="l">
              <a:buFont typeface="+mj-lt"/>
              <a:buAutoNum type="arabicPeriod"/>
            </a:pPr>
            <a:r>
              <a:rPr lang="en-US" sz="4000" b="1" i="0" dirty="0">
                <a:solidFill>
                  <a:schemeClr val="tx1"/>
                </a:solidFill>
                <a:effectLst/>
              </a:rPr>
              <a:t>Resource Constraints</a:t>
            </a:r>
            <a:r>
              <a:rPr lang="en-US" sz="4000" b="0" i="0" dirty="0">
                <a:solidFill>
                  <a:schemeClr val="tx1"/>
                </a:solidFill>
                <a:effectLst/>
              </a:rPr>
              <a:t>:</a:t>
            </a:r>
          </a:p>
          <a:p>
            <a:pPr marL="742950" lvl="1" indent="-285750" algn="l">
              <a:buFont typeface="+mj-lt"/>
              <a:buAutoNum type="arabicPeriod"/>
            </a:pPr>
            <a:r>
              <a:rPr lang="en-US" sz="4000" b="0" i="0" dirty="0">
                <a:solidFill>
                  <a:schemeClr val="tx1"/>
                </a:solidFill>
                <a:effectLst/>
              </a:rPr>
              <a:t>The world faces a </a:t>
            </a:r>
            <a:r>
              <a:rPr lang="en-US" sz="4000" b="1" i="0" dirty="0">
                <a:solidFill>
                  <a:schemeClr val="tx1"/>
                </a:solidFill>
                <a:effectLst/>
              </a:rPr>
              <a:t>shortage of cybersecurity professionals</a:t>
            </a:r>
            <a:r>
              <a:rPr lang="en-US" sz="4000" b="0" i="0" dirty="0">
                <a:solidFill>
                  <a:schemeClr val="tx1"/>
                </a:solidFill>
                <a:effectLst/>
              </a:rPr>
              <a:t>. Organizations must balance AI adoption with adequate security measures.</a:t>
            </a:r>
          </a:p>
          <a:p>
            <a:pPr algn="l"/>
            <a:r>
              <a:rPr lang="en-US" sz="4000" b="0" i="0" dirty="0">
                <a:solidFill>
                  <a:schemeClr val="tx1"/>
                </a:solidFill>
                <a:effectLst/>
              </a:rPr>
              <a:t>In summary, while AI offers immense benefits, organizations must proactively manage its risks to ensure secure and responsible implementation.</a:t>
            </a:r>
          </a:p>
          <a:p>
            <a:endParaRPr lang="en-US" dirty="0"/>
          </a:p>
        </p:txBody>
      </p:sp>
    </p:spTree>
    <p:extLst>
      <p:ext uri="{BB962C8B-B14F-4D97-AF65-F5344CB8AC3E}">
        <p14:creationId xmlns:p14="http://schemas.microsoft.com/office/powerpoint/2010/main" val="25890823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7F2C4-55F3-12D4-5FBE-6C170A6D578A}"/>
              </a:ext>
            </a:extLst>
          </p:cNvPr>
          <p:cNvSpPr>
            <a:spLocks noGrp="1"/>
          </p:cNvSpPr>
          <p:nvPr>
            <p:ph type="title"/>
          </p:nvPr>
        </p:nvSpPr>
        <p:spPr/>
        <p:txBody>
          <a:bodyPr/>
          <a:lstStyle/>
          <a:p>
            <a:r>
              <a:rPr lang="en-US" dirty="0"/>
              <a:t>ChatGPT and AI IMPACTS TO SCHOOL SYSTEMS</a:t>
            </a:r>
          </a:p>
        </p:txBody>
      </p:sp>
      <p:sp>
        <p:nvSpPr>
          <p:cNvPr id="3" name="Content Placeholder 2">
            <a:extLst>
              <a:ext uri="{FF2B5EF4-FFF2-40B4-BE49-F238E27FC236}">
                <a16:creationId xmlns:a16="http://schemas.microsoft.com/office/drawing/2014/main" id="{2F72438B-1DC6-2F0D-0374-22E45E65CF6B}"/>
              </a:ext>
            </a:extLst>
          </p:cNvPr>
          <p:cNvSpPr>
            <a:spLocks noGrp="1"/>
          </p:cNvSpPr>
          <p:nvPr>
            <p:ph idx="1"/>
          </p:nvPr>
        </p:nvSpPr>
        <p:spPr>
          <a:xfrm>
            <a:off x="720000" y="1736522"/>
            <a:ext cx="10728325" cy="4032454"/>
          </a:xfrm>
        </p:spPr>
        <p:txBody>
          <a:bodyPr>
            <a:normAutofit fontScale="25000" lnSpcReduction="20000"/>
          </a:bodyPr>
          <a:lstStyle/>
          <a:p>
            <a:pPr algn="l"/>
            <a:r>
              <a:rPr lang="en-US" sz="5600" b="1" i="0" dirty="0">
                <a:solidFill>
                  <a:schemeClr val="tx1"/>
                </a:solidFill>
                <a:effectLst/>
              </a:rPr>
              <a:t>ChatGPT</a:t>
            </a:r>
            <a:r>
              <a:rPr lang="en-US" sz="5600" b="0" i="0" dirty="0">
                <a:solidFill>
                  <a:schemeClr val="tx1"/>
                </a:solidFill>
                <a:effectLst/>
              </a:rPr>
              <a:t> and other similar AI tools have significantly impacted education, both positively and negatively. Let’s explore these impacts:</a:t>
            </a:r>
          </a:p>
          <a:p>
            <a:pPr algn="l">
              <a:buFont typeface="+mj-lt"/>
              <a:buAutoNum type="arabicPeriod"/>
            </a:pPr>
            <a:r>
              <a:rPr lang="en-US" sz="5600" b="1" i="0" dirty="0">
                <a:solidFill>
                  <a:schemeClr val="tx1"/>
                </a:solidFill>
                <a:effectLst/>
              </a:rPr>
              <a:t>Cheating and Accuracy</a:t>
            </a:r>
            <a:r>
              <a:rPr lang="en-US" sz="5600" b="0" i="0" dirty="0">
                <a:solidFill>
                  <a:schemeClr val="tx1"/>
                </a:solidFill>
                <a:effectLst/>
              </a:rPr>
              <a:t>:</a:t>
            </a:r>
          </a:p>
          <a:p>
            <a:pPr marL="742950" lvl="1" indent="-285750" algn="l">
              <a:buFont typeface="+mj-lt"/>
              <a:buAutoNum type="arabicPeriod"/>
            </a:pPr>
            <a:r>
              <a:rPr lang="en-US" sz="5600" b="0" i="0" dirty="0">
                <a:solidFill>
                  <a:schemeClr val="tx1"/>
                </a:solidFill>
                <a:effectLst/>
              </a:rPr>
              <a:t>Students have been using ChatGPT for various purposes, including </a:t>
            </a:r>
            <a:r>
              <a:rPr lang="en-US" sz="5600" b="1" i="0" dirty="0">
                <a:solidFill>
                  <a:schemeClr val="tx1"/>
                </a:solidFill>
                <a:effectLst/>
              </a:rPr>
              <a:t>cheating</a:t>
            </a:r>
            <a:r>
              <a:rPr lang="en-US" sz="5600" b="0" i="0" dirty="0">
                <a:solidFill>
                  <a:schemeClr val="tx1"/>
                </a:solidFill>
                <a:effectLst/>
              </a:rPr>
              <a:t> on assignments and exams. The tool’s ability to generate essays and stories has led to concerns about academic integrity.</a:t>
            </a:r>
          </a:p>
          <a:p>
            <a:pPr marL="742950" lvl="1" indent="-285750" algn="l">
              <a:buFont typeface="+mj-lt"/>
              <a:buAutoNum type="arabicPeriod"/>
            </a:pPr>
            <a:r>
              <a:rPr lang="en-US" sz="5600" b="0" i="0" dirty="0">
                <a:solidFill>
                  <a:schemeClr val="tx1"/>
                </a:solidFill>
                <a:effectLst/>
              </a:rPr>
              <a:t>Despite this, ChatGPT often performs exceptionally well, sometimes even outperforming middle school students. Educators have discovered instances where students submitted the chatbot’s writing as their own.</a:t>
            </a:r>
          </a:p>
          <a:p>
            <a:pPr algn="l">
              <a:buFont typeface="+mj-lt"/>
              <a:buAutoNum type="arabicPeriod"/>
            </a:pPr>
            <a:r>
              <a:rPr lang="en-US" sz="5600" b="1" i="0" dirty="0">
                <a:solidFill>
                  <a:schemeClr val="tx1"/>
                </a:solidFill>
                <a:effectLst/>
              </a:rPr>
              <a:t>Adaptation and Teaching AI 101</a:t>
            </a:r>
            <a:r>
              <a:rPr lang="en-US" sz="5600" b="0" i="0" dirty="0">
                <a:solidFill>
                  <a:schemeClr val="tx1"/>
                </a:solidFill>
                <a:effectLst/>
              </a:rPr>
              <a:t>:</a:t>
            </a:r>
          </a:p>
          <a:p>
            <a:pPr marL="742950" lvl="1" indent="-285750" algn="l">
              <a:buFont typeface="+mj-lt"/>
              <a:buAutoNum type="arabicPeriod"/>
            </a:pPr>
            <a:r>
              <a:rPr lang="en-US" sz="5600" b="0" i="0" dirty="0">
                <a:solidFill>
                  <a:schemeClr val="tx1"/>
                </a:solidFill>
                <a:effectLst/>
              </a:rPr>
              <a:t>Schools worldwide responded swiftly by </a:t>
            </a:r>
            <a:r>
              <a:rPr lang="en-US" sz="5600" b="1" i="0" dirty="0">
                <a:solidFill>
                  <a:schemeClr val="tx1"/>
                </a:solidFill>
                <a:effectLst/>
              </a:rPr>
              <a:t>banning</a:t>
            </a:r>
            <a:r>
              <a:rPr lang="en-US" sz="5600" b="0" i="0" dirty="0">
                <a:solidFill>
                  <a:schemeClr val="tx1"/>
                </a:solidFill>
                <a:effectLst/>
              </a:rPr>
              <a:t> the use of AI-generated essays. However, an unexpected upside emerged.</a:t>
            </a:r>
          </a:p>
          <a:p>
            <a:pPr marL="742950" lvl="1" indent="-285750" algn="l">
              <a:buFont typeface="+mj-lt"/>
              <a:buAutoNum type="arabicPeriod"/>
            </a:pPr>
            <a:r>
              <a:rPr lang="en-US" sz="5600" b="0" i="0" dirty="0">
                <a:solidFill>
                  <a:schemeClr val="tx1"/>
                </a:solidFill>
                <a:effectLst/>
              </a:rPr>
              <a:t>ChatGPT forced schools to </a:t>
            </a:r>
            <a:r>
              <a:rPr lang="en-US" sz="5600" b="1" i="0" dirty="0">
                <a:solidFill>
                  <a:schemeClr val="tx1"/>
                </a:solidFill>
                <a:effectLst/>
              </a:rPr>
              <a:t>adapt</a:t>
            </a:r>
            <a:r>
              <a:rPr lang="en-US" sz="5600" b="0" i="0" dirty="0">
                <a:solidFill>
                  <a:schemeClr val="tx1"/>
                </a:solidFill>
                <a:effectLst/>
              </a:rPr>
              <a:t> and start teaching students about AI. A new curriculum for Computer science called </a:t>
            </a:r>
            <a:r>
              <a:rPr lang="en-US" sz="5600" b="1" i="0" dirty="0">
                <a:solidFill>
                  <a:schemeClr val="tx1"/>
                </a:solidFill>
                <a:effectLst/>
              </a:rPr>
              <a:t>AI 101</a:t>
            </a:r>
            <a:r>
              <a:rPr lang="en-US" sz="5600" b="0" i="0" dirty="0">
                <a:solidFill>
                  <a:schemeClr val="tx1"/>
                </a:solidFill>
                <a:effectLst/>
              </a:rPr>
              <a:t> became necessary to address the challenges posed by these AI tools.</a:t>
            </a:r>
          </a:p>
          <a:p>
            <a:pPr algn="l">
              <a:buFont typeface="+mj-lt"/>
              <a:buAutoNum type="arabicPeriod"/>
            </a:pPr>
            <a:r>
              <a:rPr lang="en-US" sz="5600" b="1" i="0" dirty="0">
                <a:solidFill>
                  <a:schemeClr val="tx1"/>
                </a:solidFill>
                <a:effectLst/>
              </a:rPr>
              <a:t>Potential for Positive Impact</a:t>
            </a:r>
            <a:r>
              <a:rPr lang="en-US" sz="5600" b="0" i="0" dirty="0">
                <a:solidFill>
                  <a:schemeClr val="tx1"/>
                </a:solidFill>
                <a:effectLst/>
              </a:rPr>
              <a:t>:</a:t>
            </a:r>
          </a:p>
          <a:p>
            <a:pPr marL="742950" lvl="1" indent="-285750" algn="l">
              <a:buFont typeface="+mj-lt"/>
              <a:buAutoNum type="arabicPeriod"/>
            </a:pPr>
            <a:r>
              <a:rPr lang="en-US" sz="5600" b="0" i="0" dirty="0">
                <a:solidFill>
                  <a:schemeClr val="tx1"/>
                </a:solidFill>
                <a:effectLst/>
              </a:rPr>
              <a:t>Rather than being solely a tool for cheaters, many teachers now believe that ChatGPT could </a:t>
            </a:r>
            <a:r>
              <a:rPr lang="en-US" sz="5600" b="1" i="0" dirty="0">
                <a:solidFill>
                  <a:schemeClr val="tx1"/>
                </a:solidFill>
                <a:effectLst/>
              </a:rPr>
              <a:t>improve education</a:t>
            </a:r>
            <a:r>
              <a:rPr lang="en-US" sz="5600" b="0" i="0" dirty="0">
                <a:solidFill>
                  <a:schemeClr val="tx1"/>
                </a:solidFill>
                <a:effectLst/>
              </a:rPr>
              <a:t>.</a:t>
            </a:r>
          </a:p>
          <a:p>
            <a:pPr marL="742950" lvl="1" indent="-285750" algn="l">
              <a:buFont typeface="+mj-lt"/>
              <a:buAutoNum type="arabicPeriod"/>
            </a:pPr>
            <a:r>
              <a:rPr lang="en-US" sz="5600" dirty="0">
                <a:solidFill>
                  <a:schemeClr val="tx1"/>
                </a:solidFill>
              </a:rPr>
              <a:t>Advanced chatbots could serve as powerful classroom aids, enhancing interactivity, teaching media literacy, generating personalized lesson plans, and saving teachers time on administrative tasks</a:t>
            </a:r>
            <a:r>
              <a:rPr lang="en-US" sz="5600" b="0" i="0" dirty="0">
                <a:solidFill>
                  <a:schemeClr val="tx1"/>
                </a:solidFill>
                <a:effectLst/>
              </a:rPr>
              <a:t>.</a:t>
            </a:r>
          </a:p>
          <a:p>
            <a:pPr algn="l"/>
            <a:r>
              <a:rPr lang="en-US" sz="5600" b="0" i="0" dirty="0">
                <a:solidFill>
                  <a:schemeClr val="tx1"/>
                </a:solidFill>
                <a:effectLst/>
              </a:rPr>
              <a:t>In summary, while ChatGPT presents challenges, it also offers opportunities for educators to integrate AI education and enhance the learning experience.</a:t>
            </a:r>
          </a:p>
          <a:p>
            <a:endParaRPr lang="en-US" dirty="0"/>
          </a:p>
        </p:txBody>
      </p:sp>
    </p:spTree>
    <p:extLst>
      <p:ext uri="{BB962C8B-B14F-4D97-AF65-F5344CB8AC3E}">
        <p14:creationId xmlns:p14="http://schemas.microsoft.com/office/powerpoint/2010/main" val="18888997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A83DC4-CC89-962C-2E88-43542EB870A4}"/>
              </a:ext>
            </a:extLst>
          </p:cNvPr>
          <p:cNvSpPr>
            <a:spLocks noGrp="1"/>
          </p:cNvSpPr>
          <p:nvPr>
            <p:ph type="title"/>
          </p:nvPr>
        </p:nvSpPr>
        <p:spPr>
          <a:xfrm>
            <a:off x="401219" y="350361"/>
            <a:ext cx="10728322" cy="1477328"/>
          </a:xfrm>
        </p:spPr>
        <p:txBody>
          <a:bodyPr/>
          <a:lstStyle/>
          <a:p>
            <a:r>
              <a:rPr lang="en-US" dirty="0"/>
              <a:t>Best Practices for minimizing risk exposures</a:t>
            </a:r>
          </a:p>
        </p:txBody>
      </p:sp>
      <p:sp>
        <p:nvSpPr>
          <p:cNvPr id="3" name="Content Placeholder 2">
            <a:extLst>
              <a:ext uri="{FF2B5EF4-FFF2-40B4-BE49-F238E27FC236}">
                <a16:creationId xmlns:a16="http://schemas.microsoft.com/office/drawing/2014/main" id="{9471B962-B6B7-A22D-5CE9-773BCD3EAB27}"/>
              </a:ext>
            </a:extLst>
          </p:cNvPr>
          <p:cNvSpPr>
            <a:spLocks noGrp="1"/>
          </p:cNvSpPr>
          <p:nvPr>
            <p:ph idx="1"/>
          </p:nvPr>
        </p:nvSpPr>
        <p:spPr>
          <a:xfrm>
            <a:off x="241828" y="1240798"/>
            <a:ext cx="10728325" cy="4376403"/>
          </a:xfrm>
        </p:spPr>
        <p:txBody>
          <a:bodyPr>
            <a:normAutofit fontScale="25000" lnSpcReduction="20000"/>
          </a:bodyPr>
          <a:lstStyle/>
          <a:p>
            <a:pPr algn="l">
              <a:buFont typeface="+mj-lt"/>
              <a:buAutoNum type="arabicPeriod"/>
            </a:pPr>
            <a:r>
              <a:rPr lang="en-US" sz="4400" b="1" i="0" dirty="0">
                <a:solidFill>
                  <a:schemeClr val="tx1"/>
                </a:solidFill>
                <a:effectLst/>
              </a:rPr>
              <a:t>Ethical Guidelines</a:t>
            </a:r>
            <a:r>
              <a:rPr lang="en-US" sz="4400" b="0" i="0" dirty="0">
                <a:solidFill>
                  <a:schemeClr val="tx1"/>
                </a:solidFill>
                <a:effectLst/>
              </a:rPr>
              <a:t>:</a:t>
            </a:r>
          </a:p>
          <a:p>
            <a:pPr marL="742950" lvl="1" indent="-285750" algn="l">
              <a:buFont typeface="+mj-lt"/>
              <a:buAutoNum type="arabicPeriod"/>
            </a:pPr>
            <a:r>
              <a:rPr lang="en-US" sz="4400" b="1" i="0" dirty="0">
                <a:solidFill>
                  <a:schemeClr val="tx1"/>
                </a:solidFill>
                <a:effectLst/>
              </a:rPr>
              <a:t>Adhere to ethical principles</a:t>
            </a:r>
            <a:r>
              <a:rPr lang="en-US" sz="4400" b="0" i="0" dirty="0">
                <a:solidFill>
                  <a:schemeClr val="tx1"/>
                </a:solidFill>
                <a:effectLst/>
              </a:rPr>
              <a:t>: Develop and follow guidelines that prioritize fairness, transparency, and accountability. Consider the impact of AI on various stakeholders.</a:t>
            </a:r>
          </a:p>
          <a:p>
            <a:pPr marL="742950" lvl="1" indent="-285750" algn="l">
              <a:buFont typeface="+mj-lt"/>
              <a:buAutoNum type="arabicPeriod"/>
            </a:pPr>
            <a:r>
              <a:rPr lang="en-US" sz="4400" b="1" i="0" dirty="0">
                <a:solidFill>
                  <a:schemeClr val="tx1"/>
                </a:solidFill>
                <a:effectLst/>
              </a:rPr>
              <a:t>Mitigate biases</a:t>
            </a:r>
            <a:r>
              <a:rPr lang="en-US" sz="4400" b="0" i="0" dirty="0">
                <a:solidFill>
                  <a:schemeClr val="tx1"/>
                </a:solidFill>
                <a:effectLst/>
              </a:rPr>
              <a:t>: Regularly assess and address biases in AI models to prevent discriminatory outcomes.</a:t>
            </a:r>
          </a:p>
          <a:p>
            <a:pPr algn="l">
              <a:buFont typeface="+mj-lt"/>
              <a:buAutoNum type="arabicPeriod"/>
            </a:pPr>
            <a:r>
              <a:rPr lang="en-US" sz="4400" b="1" i="0" dirty="0">
                <a:solidFill>
                  <a:schemeClr val="tx1"/>
                </a:solidFill>
                <a:effectLst/>
              </a:rPr>
              <a:t>Data Privacy and Security</a:t>
            </a:r>
            <a:r>
              <a:rPr lang="en-US" sz="4400" b="0" i="0" dirty="0">
                <a:solidFill>
                  <a:schemeClr val="tx1"/>
                </a:solidFill>
                <a:effectLst/>
              </a:rPr>
              <a:t>:</a:t>
            </a:r>
          </a:p>
          <a:p>
            <a:pPr marL="742950" lvl="1" indent="-285750" algn="l">
              <a:buFont typeface="+mj-lt"/>
              <a:buAutoNum type="arabicPeriod"/>
            </a:pPr>
            <a:r>
              <a:rPr lang="en-US" sz="4400" b="1" i="0" dirty="0">
                <a:solidFill>
                  <a:schemeClr val="tx1"/>
                </a:solidFill>
                <a:effectLst/>
              </a:rPr>
              <a:t>Anonymize data</a:t>
            </a:r>
            <a:r>
              <a:rPr lang="en-US" sz="4400" b="0" i="0" dirty="0">
                <a:solidFill>
                  <a:schemeClr val="tx1"/>
                </a:solidFill>
                <a:effectLst/>
              </a:rPr>
              <a:t>: Ensure that personally identifiable information (PII) is anonymized before using it for training AI models.</a:t>
            </a:r>
          </a:p>
          <a:p>
            <a:pPr marL="742950" lvl="1" indent="-285750" algn="l">
              <a:buFont typeface="+mj-lt"/>
              <a:buAutoNum type="arabicPeriod"/>
            </a:pPr>
            <a:r>
              <a:rPr lang="en-US" sz="4400" b="1" i="0" dirty="0">
                <a:solidFill>
                  <a:schemeClr val="tx1"/>
                </a:solidFill>
                <a:effectLst/>
              </a:rPr>
              <a:t>Secure data storage</a:t>
            </a:r>
            <a:r>
              <a:rPr lang="en-US" sz="4400" b="0" i="0" dirty="0">
                <a:solidFill>
                  <a:schemeClr val="tx1"/>
                </a:solidFill>
                <a:effectLst/>
              </a:rPr>
              <a:t>: Implement robust security measures to protect sensitive data from unauthorized access or breaches.</a:t>
            </a:r>
          </a:p>
          <a:p>
            <a:pPr algn="l">
              <a:buFont typeface="+mj-lt"/>
              <a:buAutoNum type="arabicPeriod"/>
            </a:pPr>
            <a:r>
              <a:rPr lang="en-US" sz="4400" b="1" i="0" dirty="0">
                <a:solidFill>
                  <a:schemeClr val="tx1"/>
                </a:solidFill>
                <a:effectLst/>
              </a:rPr>
              <a:t>Transparency and Explain ability</a:t>
            </a:r>
            <a:r>
              <a:rPr lang="en-US" sz="4400" b="0" i="0" dirty="0">
                <a:solidFill>
                  <a:schemeClr val="tx1"/>
                </a:solidFill>
                <a:effectLst/>
              </a:rPr>
              <a:t>:</a:t>
            </a:r>
          </a:p>
          <a:p>
            <a:pPr marL="742950" lvl="1" indent="-285750" algn="l">
              <a:buFont typeface="+mj-lt"/>
              <a:buAutoNum type="arabicPeriod"/>
            </a:pPr>
            <a:r>
              <a:rPr lang="en-US" sz="4400" b="1" i="0" dirty="0">
                <a:solidFill>
                  <a:schemeClr val="tx1"/>
                </a:solidFill>
                <a:effectLst/>
              </a:rPr>
              <a:t>Model transparency</a:t>
            </a:r>
            <a:r>
              <a:rPr lang="en-US" sz="4400" b="0" i="0" dirty="0">
                <a:solidFill>
                  <a:schemeClr val="tx1"/>
                </a:solidFill>
                <a:effectLst/>
              </a:rPr>
              <a:t>: Make AI models more interpretable by using techniques like feature importance analysis or model visualization.</a:t>
            </a:r>
          </a:p>
          <a:p>
            <a:pPr marL="742950" lvl="1" indent="-285750" algn="l">
              <a:buFont typeface="+mj-lt"/>
              <a:buAutoNum type="arabicPeriod"/>
            </a:pPr>
            <a:r>
              <a:rPr lang="en-US" sz="4400" b="1" i="0" dirty="0">
                <a:solidFill>
                  <a:schemeClr val="tx1"/>
                </a:solidFill>
                <a:effectLst/>
              </a:rPr>
              <a:t>Explain predictions</a:t>
            </a:r>
            <a:r>
              <a:rPr lang="en-US" sz="4400" b="0" i="0" dirty="0">
                <a:solidFill>
                  <a:schemeClr val="tx1"/>
                </a:solidFill>
                <a:effectLst/>
              </a:rPr>
              <a:t>: Provide explanations for AI decisions to build user trust and facilitate understanding.</a:t>
            </a:r>
          </a:p>
          <a:p>
            <a:pPr algn="l">
              <a:buFont typeface="+mj-lt"/>
              <a:buAutoNum type="arabicPeriod"/>
            </a:pPr>
            <a:r>
              <a:rPr lang="en-US" sz="4400" b="1" i="0" dirty="0">
                <a:solidFill>
                  <a:schemeClr val="tx1"/>
                </a:solidFill>
                <a:effectLst/>
              </a:rPr>
              <a:t>User Consent and Control</a:t>
            </a:r>
            <a:r>
              <a:rPr lang="en-US" sz="4400" b="0" i="0" dirty="0">
                <a:solidFill>
                  <a:schemeClr val="tx1"/>
                </a:solidFill>
                <a:effectLst/>
              </a:rPr>
              <a:t>:</a:t>
            </a:r>
          </a:p>
          <a:p>
            <a:pPr marL="742950" lvl="1" indent="-285750" algn="l">
              <a:buFont typeface="+mj-lt"/>
              <a:buAutoNum type="arabicPeriod"/>
            </a:pPr>
            <a:r>
              <a:rPr lang="en-US" sz="4400" b="1" i="0" dirty="0">
                <a:solidFill>
                  <a:schemeClr val="tx1"/>
                </a:solidFill>
                <a:effectLst/>
              </a:rPr>
              <a:t>Informed consent</a:t>
            </a:r>
            <a:r>
              <a:rPr lang="en-US" sz="4400" b="0" i="0" dirty="0">
                <a:solidFill>
                  <a:schemeClr val="tx1"/>
                </a:solidFill>
                <a:effectLst/>
              </a:rPr>
              <a:t>: Obtain explicit consent from users before collecting or using their data for AI purposes.</a:t>
            </a:r>
          </a:p>
          <a:p>
            <a:pPr marL="742950" lvl="1" indent="-285750" algn="l">
              <a:buFont typeface="+mj-lt"/>
              <a:buAutoNum type="arabicPeriod"/>
            </a:pPr>
            <a:r>
              <a:rPr lang="en-US" sz="4400" b="1" i="0" dirty="0">
                <a:solidFill>
                  <a:schemeClr val="tx1"/>
                </a:solidFill>
                <a:effectLst/>
              </a:rPr>
              <a:t>User control</a:t>
            </a:r>
            <a:r>
              <a:rPr lang="en-US" sz="4400" b="0" i="0" dirty="0">
                <a:solidFill>
                  <a:schemeClr val="tx1"/>
                </a:solidFill>
                <a:effectLst/>
              </a:rPr>
              <a:t>: Allow users to customize their AI interactions and opt out if desired.</a:t>
            </a:r>
          </a:p>
          <a:p>
            <a:pPr algn="l">
              <a:buFont typeface="+mj-lt"/>
              <a:buAutoNum type="arabicPeriod"/>
            </a:pPr>
            <a:r>
              <a:rPr lang="en-US" sz="4400" b="1" i="0" dirty="0">
                <a:solidFill>
                  <a:schemeClr val="tx1"/>
                </a:solidFill>
                <a:effectLst/>
              </a:rPr>
              <a:t>Monitoring and Auditing</a:t>
            </a:r>
            <a:r>
              <a:rPr lang="en-US" sz="4400" b="0" i="0" dirty="0">
                <a:solidFill>
                  <a:schemeClr val="tx1"/>
                </a:solidFill>
                <a:effectLst/>
              </a:rPr>
              <a:t>:</a:t>
            </a:r>
          </a:p>
          <a:p>
            <a:pPr marL="742950" lvl="1" indent="-285750" algn="l">
              <a:buFont typeface="+mj-lt"/>
              <a:buAutoNum type="arabicPeriod"/>
            </a:pPr>
            <a:r>
              <a:rPr lang="en-US" sz="4400" b="1" i="0" dirty="0">
                <a:solidFill>
                  <a:schemeClr val="tx1"/>
                </a:solidFill>
                <a:effectLst/>
              </a:rPr>
              <a:t>Regular audits</a:t>
            </a:r>
            <a:r>
              <a:rPr lang="en-US" sz="4400" b="0" i="0" dirty="0">
                <a:solidFill>
                  <a:schemeClr val="tx1"/>
                </a:solidFill>
                <a:effectLst/>
              </a:rPr>
              <a:t>: Continuously monitor AI systems for unexpected behavior, vulnerabilities, or misuse.</a:t>
            </a:r>
          </a:p>
          <a:p>
            <a:pPr marL="742950" lvl="1" indent="-285750" algn="l">
              <a:buFont typeface="+mj-lt"/>
              <a:buAutoNum type="arabicPeriod"/>
            </a:pPr>
            <a:r>
              <a:rPr lang="en-US" sz="4400" b="1" i="0" dirty="0">
                <a:solidFill>
                  <a:schemeClr val="tx1"/>
                </a:solidFill>
                <a:effectLst/>
              </a:rPr>
              <a:t>Feedback loops</a:t>
            </a:r>
            <a:r>
              <a:rPr lang="en-US" sz="4400" b="0" i="0" dirty="0">
                <a:solidFill>
                  <a:schemeClr val="tx1"/>
                </a:solidFill>
                <a:effectLst/>
              </a:rPr>
              <a:t>: Collect user feedback to improve AI performance and address issues promptly.</a:t>
            </a:r>
          </a:p>
          <a:p>
            <a:pPr algn="l">
              <a:buFont typeface="+mj-lt"/>
              <a:buAutoNum type="arabicPeriod"/>
            </a:pPr>
            <a:r>
              <a:rPr lang="en-US" sz="4400" b="1" i="0" dirty="0">
                <a:solidFill>
                  <a:schemeClr val="tx1"/>
                </a:solidFill>
                <a:effectLst/>
              </a:rPr>
              <a:t>Collaboration with Security Experts</a:t>
            </a:r>
            <a:r>
              <a:rPr lang="en-US" sz="4400" b="0" i="0" dirty="0">
                <a:solidFill>
                  <a:schemeClr val="tx1"/>
                </a:solidFill>
                <a:effectLst/>
              </a:rPr>
              <a:t>:</a:t>
            </a:r>
          </a:p>
          <a:p>
            <a:pPr marL="742950" lvl="1" indent="-285750" algn="l">
              <a:buFont typeface="+mj-lt"/>
              <a:buAutoNum type="arabicPeriod"/>
            </a:pPr>
            <a:r>
              <a:rPr lang="en-US" sz="4400" b="1" i="0" dirty="0">
                <a:solidFill>
                  <a:schemeClr val="tx1"/>
                </a:solidFill>
                <a:effectLst/>
              </a:rPr>
              <a:t>Involve cybersecurity professionals</a:t>
            </a:r>
            <a:r>
              <a:rPr lang="en-US" sz="4400" b="0" i="0" dirty="0">
                <a:solidFill>
                  <a:schemeClr val="tx1"/>
                </a:solidFill>
                <a:effectLst/>
              </a:rPr>
              <a:t>: Collaborate with experts to assess risks, identify vulnerabilities, and implement robust security practices.</a:t>
            </a:r>
          </a:p>
          <a:p>
            <a:pPr algn="l"/>
            <a:r>
              <a:rPr lang="en-US" sz="4400" b="0" i="0" dirty="0">
                <a:solidFill>
                  <a:schemeClr val="tx1"/>
                </a:solidFill>
                <a:effectLst/>
              </a:rPr>
              <a:t>Remember that responsible AI adoption involves a holistic approach, combining technical, legal, and ethical considerations. By following these best practices, organizations can harness the benefits of AI while minimizing potential risks</a:t>
            </a:r>
          </a:p>
          <a:p>
            <a:endParaRPr lang="en-US" dirty="0"/>
          </a:p>
        </p:txBody>
      </p:sp>
    </p:spTree>
    <p:extLst>
      <p:ext uri="{BB962C8B-B14F-4D97-AF65-F5344CB8AC3E}">
        <p14:creationId xmlns:p14="http://schemas.microsoft.com/office/powerpoint/2010/main" val="13613542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02C525-1A89-6245-D89B-34C61E091F7B}"/>
              </a:ext>
            </a:extLst>
          </p:cNvPr>
          <p:cNvSpPr>
            <a:spLocks noGrp="1"/>
          </p:cNvSpPr>
          <p:nvPr>
            <p:ph type="title"/>
          </p:nvPr>
        </p:nvSpPr>
        <p:spPr>
          <a:xfrm>
            <a:off x="459942" y="182973"/>
            <a:ext cx="10728322" cy="1477328"/>
          </a:xfrm>
        </p:spPr>
        <p:txBody>
          <a:bodyPr/>
          <a:lstStyle/>
          <a:p>
            <a:r>
              <a:rPr lang="en-US" dirty="0"/>
              <a:t>Information that should Never be shared with ChatGPT</a:t>
            </a:r>
          </a:p>
        </p:txBody>
      </p:sp>
      <p:sp>
        <p:nvSpPr>
          <p:cNvPr id="3" name="Content Placeholder 2">
            <a:extLst>
              <a:ext uri="{FF2B5EF4-FFF2-40B4-BE49-F238E27FC236}">
                <a16:creationId xmlns:a16="http://schemas.microsoft.com/office/drawing/2014/main" id="{5968586B-CA9A-E188-7520-F6DAC7A52F95}"/>
              </a:ext>
            </a:extLst>
          </p:cNvPr>
          <p:cNvSpPr>
            <a:spLocks noGrp="1"/>
          </p:cNvSpPr>
          <p:nvPr>
            <p:ph idx="1"/>
          </p:nvPr>
        </p:nvSpPr>
        <p:spPr>
          <a:xfrm>
            <a:off x="223603" y="921637"/>
            <a:ext cx="13934112" cy="973123"/>
          </a:xfrm>
        </p:spPr>
        <p:txBody>
          <a:bodyPr>
            <a:normAutofit fontScale="25000" lnSpcReduction="20000"/>
          </a:bodyPr>
          <a:lstStyle/>
          <a:p>
            <a:pPr algn="l">
              <a:buFont typeface="+mj-lt"/>
              <a:buAutoNum type="arabicPeriod"/>
            </a:pPr>
            <a:r>
              <a:rPr lang="en-US" sz="4800" b="1" i="0" dirty="0">
                <a:solidFill>
                  <a:schemeClr val="tx1"/>
                </a:solidFill>
                <a:effectLst/>
                <a:latin typeface="-apple-system"/>
              </a:rPr>
              <a:t>Personal Identifiers</a:t>
            </a:r>
            <a:r>
              <a:rPr lang="en-US" sz="4800" b="0" i="0" dirty="0">
                <a:solidFill>
                  <a:schemeClr val="tx1"/>
                </a:solidFill>
                <a:effectLst/>
                <a:latin typeface="-apple-system"/>
              </a:rPr>
              <a:t>:</a:t>
            </a:r>
          </a:p>
          <a:p>
            <a:pPr marL="742950" lvl="1" indent="-285750" algn="l">
              <a:buFont typeface="+mj-lt"/>
              <a:buAutoNum type="arabicPeriod"/>
            </a:pPr>
            <a:r>
              <a:rPr lang="en-US" sz="4800" b="1" i="0" dirty="0">
                <a:solidFill>
                  <a:schemeClr val="tx1"/>
                </a:solidFill>
                <a:effectLst/>
                <a:latin typeface="-apple-system"/>
              </a:rPr>
              <a:t>Social Security Numbers (SSNs)</a:t>
            </a:r>
            <a:r>
              <a:rPr lang="en-US" sz="4800" b="0" i="0" dirty="0">
                <a:solidFill>
                  <a:schemeClr val="tx1"/>
                </a:solidFill>
                <a:effectLst/>
                <a:latin typeface="-apple-system"/>
              </a:rPr>
              <a:t>: These unique identifiers are sensitive and should never be disclosed.</a:t>
            </a:r>
          </a:p>
          <a:p>
            <a:pPr marL="742950" lvl="1" indent="-285750" algn="l">
              <a:buFont typeface="+mj-lt"/>
              <a:buAutoNum type="arabicPeriod"/>
            </a:pPr>
            <a:r>
              <a:rPr lang="en-US" sz="4800" b="1" i="0" dirty="0">
                <a:solidFill>
                  <a:schemeClr val="tx1"/>
                </a:solidFill>
                <a:effectLst/>
                <a:latin typeface="-apple-system"/>
              </a:rPr>
              <a:t>Full Names</a:t>
            </a:r>
            <a:r>
              <a:rPr lang="en-US" sz="4800" b="0" i="0" dirty="0">
                <a:solidFill>
                  <a:schemeClr val="tx1"/>
                </a:solidFill>
                <a:effectLst/>
                <a:latin typeface="-apple-system"/>
              </a:rPr>
              <a:t>: Avoid sharing full names, especially without consent.</a:t>
            </a:r>
          </a:p>
          <a:p>
            <a:pPr marL="742950" lvl="1" indent="-285750" algn="l">
              <a:buFont typeface="+mj-lt"/>
              <a:buAutoNum type="arabicPeriod"/>
            </a:pPr>
            <a:r>
              <a:rPr lang="en-US" sz="4800" b="1" i="0" dirty="0">
                <a:solidFill>
                  <a:schemeClr val="tx1"/>
                </a:solidFill>
                <a:effectLst/>
                <a:latin typeface="-apple-system"/>
              </a:rPr>
              <a:t>Addresses</a:t>
            </a:r>
            <a:r>
              <a:rPr lang="en-US" sz="4800" b="0" i="0" dirty="0">
                <a:solidFill>
                  <a:schemeClr val="tx1"/>
                </a:solidFill>
                <a:effectLst/>
                <a:latin typeface="-apple-system"/>
              </a:rPr>
              <a:t>: Refrain from sharing home addresses or other personal locations.</a:t>
            </a:r>
          </a:p>
          <a:p>
            <a:pPr marL="742950" lvl="1" indent="-285750" algn="l">
              <a:buFont typeface="+mj-lt"/>
              <a:buAutoNum type="arabicPeriod"/>
            </a:pPr>
            <a:r>
              <a:rPr lang="en-US" sz="4800" b="1" i="0" dirty="0">
                <a:solidFill>
                  <a:schemeClr val="tx1"/>
                </a:solidFill>
                <a:effectLst/>
                <a:latin typeface="-apple-system"/>
              </a:rPr>
              <a:t>Phone Numbers</a:t>
            </a:r>
            <a:r>
              <a:rPr lang="en-US" sz="4800" b="0" i="0" dirty="0">
                <a:solidFill>
                  <a:schemeClr val="tx1"/>
                </a:solidFill>
                <a:effectLst/>
                <a:latin typeface="-apple-system"/>
              </a:rPr>
              <a:t>: Keep phone numbers private to prevent misuse.</a:t>
            </a:r>
          </a:p>
          <a:p>
            <a:pPr algn="l">
              <a:buFont typeface="+mj-lt"/>
              <a:buAutoNum type="arabicPeriod"/>
            </a:pPr>
            <a:r>
              <a:rPr lang="en-US" sz="4800" b="1" i="0" dirty="0">
                <a:solidFill>
                  <a:schemeClr val="tx1"/>
                </a:solidFill>
                <a:effectLst/>
                <a:latin typeface="-apple-system"/>
              </a:rPr>
              <a:t>Financial Details</a:t>
            </a:r>
            <a:r>
              <a:rPr lang="en-US" sz="4800" b="0" i="0" dirty="0">
                <a:solidFill>
                  <a:schemeClr val="tx1"/>
                </a:solidFill>
                <a:effectLst/>
                <a:latin typeface="-apple-system"/>
              </a:rPr>
              <a:t>:</a:t>
            </a:r>
          </a:p>
          <a:p>
            <a:pPr marL="742950" lvl="1" indent="-285750" algn="l">
              <a:buFont typeface="+mj-lt"/>
              <a:buAutoNum type="arabicPeriod"/>
            </a:pPr>
            <a:r>
              <a:rPr lang="en-US" sz="4800" b="1" i="0" dirty="0">
                <a:solidFill>
                  <a:schemeClr val="tx1"/>
                </a:solidFill>
                <a:effectLst/>
                <a:latin typeface="-apple-system"/>
              </a:rPr>
              <a:t>Credit Card Numbers</a:t>
            </a:r>
            <a:r>
              <a:rPr lang="en-US" sz="4800" b="0" i="0" dirty="0">
                <a:solidFill>
                  <a:schemeClr val="tx1"/>
                </a:solidFill>
                <a:effectLst/>
                <a:latin typeface="-apple-system"/>
              </a:rPr>
              <a:t>: Never share your full credit card number, CVV, or expiration date.</a:t>
            </a:r>
          </a:p>
          <a:p>
            <a:pPr marL="742950" lvl="1" indent="-285750" algn="l">
              <a:buFont typeface="+mj-lt"/>
              <a:buAutoNum type="arabicPeriod"/>
            </a:pPr>
            <a:r>
              <a:rPr lang="en-US" sz="4800" b="1" i="0" dirty="0">
                <a:solidFill>
                  <a:schemeClr val="tx1"/>
                </a:solidFill>
                <a:effectLst/>
                <a:latin typeface="-apple-system"/>
              </a:rPr>
              <a:t>Bank Account Information</a:t>
            </a:r>
            <a:r>
              <a:rPr lang="en-US" sz="4800" b="0" i="0" dirty="0">
                <a:solidFill>
                  <a:schemeClr val="tx1"/>
                </a:solidFill>
                <a:effectLst/>
                <a:latin typeface="-apple-system"/>
              </a:rPr>
              <a:t>: Avoid disclosing account numbers, routing numbers, or login credentials.</a:t>
            </a:r>
          </a:p>
          <a:p>
            <a:pPr marL="742950" lvl="1" indent="-285750" algn="l">
              <a:buFont typeface="+mj-lt"/>
              <a:buAutoNum type="arabicPeriod"/>
            </a:pPr>
            <a:r>
              <a:rPr lang="en-US" sz="4800" b="1" i="0" dirty="0">
                <a:solidFill>
                  <a:schemeClr val="tx1"/>
                </a:solidFill>
                <a:effectLst/>
                <a:latin typeface="-apple-system"/>
              </a:rPr>
              <a:t>Passwords</a:t>
            </a:r>
            <a:r>
              <a:rPr lang="en-US" sz="4800" b="0" i="0" dirty="0">
                <a:solidFill>
                  <a:schemeClr val="tx1"/>
                </a:solidFill>
                <a:effectLst/>
                <a:latin typeface="-apple-system"/>
              </a:rPr>
              <a:t>: Never share passwords for any accounts.</a:t>
            </a:r>
          </a:p>
          <a:p>
            <a:pPr algn="l">
              <a:buFont typeface="+mj-lt"/>
              <a:buAutoNum type="arabicPeriod"/>
            </a:pPr>
            <a:r>
              <a:rPr lang="en-US" sz="4800" b="1" i="0" dirty="0">
                <a:solidFill>
                  <a:schemeClr val="tx1"/>
                </a:solidFill>
                <a:effectLst/>
                <a:latin typeface="-apple-system"/>
              </a:rPr>
              <a:t>Health and Medical Information</a:t>
            </a:r>
            <a:r>
              <a:rPr lang="en-US" sz="4800" b="0" i="0" dirty="0">
                <a:solidFill>
                  <a:schemeClr val="tx1"/>
                </a:solidFill>
                <a:effectLst/>
                <a:latin typeface="-apple-system"/>
              </a:rPr>
              <a:t>:</a:t>
            </a:r>
          </a:p>
          <a:p>
            <a:pPr marL="742950" lvl="1" indent="-285750" algn="l">
              <a:buFont typeface="+mj-lt"/>
              <a:buAutoNum type="arabicPeriod"/>
            </a:pPr>
            <a:r>
              <a:rPr lang="en-US" sz="4800" b="1" i="0" dirty="0">
                <a:solidFill>
                  <a:schemeClr val="tx1"/>
                </a:solidFill>
                <a:effectLst/>
                <a:latin typeface="-apple-system"/>
              </a:rPr>
              <a:t>Medical Records</a:t>
            </a:r>
            <a:r>
              <a:rPr lang="en-US" sz="4800" b="0" i="0" dirty="0">
                <a:solidFill>
                  <a:schemeClr val="tx1"/>
                </a:solidFill>
                <a:effectLst/>
                <a:latin typeface="-apple-system"/>
              </a:rPr>
              <a:t>: Health conditions, prescriptions, and treatments should remain confidential.</a:t>
            </a:r>
          </a:p>
          <a:p>
            <a:pPr marL="742950" lvl="1" indent="-285750" algn="l">
              <a:buFont typeface="+mj-lt"/>
              <a:buAutoNum type="arabicPeriod"/>
            </a:pPr>
            <a:r>
              <a:rPr lang="en-US" sz="4800" b="1" i="0" dirty="0">
                <a:solidFill>
                  <a:schemeClr val="tx1"/>
                </a:solidFill>
                <a:effectLst/>
                <a:latin typeface="-apple-system"/>
              </a:rPr>
              <a:t>Health Insurance Details</a:t>
            </a:r>
            <a:r>
              <a:rPr lang="en-US" sz="4800" b="0" i="0" dirty="0">
                <a:solidFill>
                  <a:schemeClr val="tx1"/>
                </a:solidFill>
                <a:effectLst/>
                <a:latin typeface="-apple-system"/>
              </a:rPr>
              <a:t>: Avoid sharing insurance policy numbers or sensitive health data.</a:t>
            </a:r>
          </a:p>
          <a:p>
            <a:pPr algn="l">
              <a:buFont typeface="+mj-lt"/>
              <a:buAutoNum type="arabicPeriod"/>
            </a:pPr>
            <a:r>
              <a:rPr lang="en-US" sz="4800" b="1" i="0" dirty="0">
                <a:solidFill>
                  <a:schemeClr val="tx1"/>
                </a:solidFill>
                <a:effectLst/>
                <a:latin typeface="-apple-system"/>
              </a:rPr>
              <a:t>Sensitive Images or Videos</a:t>
            </a:r>
            <a:r>
              <a:rPr lang="en-US" sz="4800" b="0" i="0" dirty="0">
                <a:solidFill>
                  <a:schemeClr val="tx1"/>
                </a:solidFill>
                <a:effectLst/>
                <a:latin typeface="-apple-system"/>
              </a:rPr>
              <a:t>:</a:t>
            </a:r>
          </a:p>
          <a:p>
            <a:pPr marL="742950" lvl="1" indent="-285750" algn="l">
              <a:buFont typeface="+mj-lt"/>
              <a:buAutoNum type="arabicPeriod"/>
            </a:pPr>
            <a:r>
              <a:rPr lang="en-US" sz="4800" b="1" i="0" dirty="0">
                <a:solidFill>
                  <a:schemeClr val="tx1"/>
                </a:solidFill>
                <a:effectLst/>
                <a:latin typeface="-apple-system"/>
              </a:rPr>
              <a:t>Intimate Photos or Videos</a:t>
            </a:r>
            <a:r>
              <a:rPr lang="en-US" sz="4800" b="0" i="0" dirty="0">
                <a:solidFill>
                  <a:schemeClr val="tx1"/>
                </a:solidFill>
                <a:effectLst/>
                <a:latin typeface="-apple-system"/>
              </a:rPr>
              <a:t>: Respect privacy by not sharing intimate content without consent.</a:t>
            </a:r>
          </a:p>
          <a:p>
            <a:pPr marL="742950" lvl="1" indent="-285750" algn="l">
              <a:buFont typeface="+mj-lt"/>
              <a:buAutoNum type="arabicPeriod"/>
            </a:pPr>
            <a:r>
              <a:rPr lang="en-US" sz="4800" b="1" i="0" dirty="0">
                <a:solidFill>
                  <a:schemeClr val="tx1"/>
                </a:solidFill>
                <a:effectLst/>
                <a:latin typeface="-apple-system"/>
              </a:rPr>
              <a:t>Graphic or Disturbing Content</a:t>
            </a:r>
            <a:r>
              <a:rPr lang="en-US" sz="4800" b="0" i="0" dirty="0">
                <a:solidFill>
                  <a:schemeClr val="tx1"/>
                </a:solidFill>
                <a:effectLst/>
                <a:latin typeface="-apple-system"/>
              </a:rPr>
              <a:t>: Avoid sharing violent, harmful, or distressing images.</a:t>
            </a:r>
          </a:p>
          <a:p>
            <a:pPr algn="l">
              <a:buFont typeface="+mj-lt"/>
              <a:buAutoNum type="arabicPeriod"/>
            </a:pPr>
            <a:r>
              <a:rPr lang="en-US" sz="4800" b="1" i="0" dirty="0">
                <a:solidFill>
                  <a:schemeClr val="tx1"/>
                </a:solidFill>
                <a:effectLst/>
                <a:latin typeface="-apple-system"/>
              </a:rPr>
              <a:t>Confidential Work Information</a:t>
            </a:r>
            <a:r>
              <a:rPr lang="en-US" sz="4800" b="0" i="0" dirty="0">
                <a:solidFill>
                  <a:schemeClr val="tx1"/>
                </a:solidFill>
                <a:effectLst/>
                <a:latin typeface="-apple-system"/>
              </a:rPr>
              <a:t>:</a:t>
            </a:r>
          </a:p>
          <a:p>
            <a:pPr marL="742950" lvl="1" indent="-285750" algn="l">
              <a:buFont typeface="+mj-lt"/>
              <a:buAutoNum type="arabicPeriod"/>
            </a:pPr>
            <a:r>
              <a:rPr lang="en-US" sz="4800" b="1" i="0" dirty="0">
                <a:solidFill>
                  <a:schemeClr val="tx1"/>
                </a:solidFill>
                <a:effectLst/>
                <a:latin typeface="-apple-system"/>
              </a:rPr>
              <a:t>Company Secrets</a:t>
            </a:r>
            <a:r>
              <a:rPr lang="en-US" sz="4800" b="0" i="0" dirty="0">
                <a:solidFill>
                  <a:schemeClr val="tx1"/>
                </a:solidFill>
                <a:effectLst/>
                <a:latin typeface="-apple-system"/>
              </a:rPr>
              <a:t>: Do not disclose proprietary information or trade secrets.</a:t>
            </a:r>
          </a:p>
          <a:p>
            <a:pPr marL="742950" lvl="1" indent="-285750" algn="l">
              <a:buFont typeface="+mj-lt"/>
              <a:buAutoNum type="arabicPeriod"/>
            </a:pPr>
            <a:r>
              <a:rPr lang="en-US" sz="4800" b="1" i="0" dirty="0">
                <a:solidFill>
                  <a:schemeClr val="tx1"/>
                </a:solidFill>
                <a:effectLst/>
                <a:latin typeface="-apple-system"/>
              </a:rPr>
              <a:t>Internal Documents</a:t>
            </a:r>
            <a:r>
              <a:rPr lang="en-US" sz="4800" b="0" i="0" dirty="0">
                <a:solidFill>
                  <a:schemeClr val="tx1"/>
                </a:solidFill>
                <a:effectLst/>
                <a:latin typeface="-apple-system"/>
              </a:rPr>
              <a:t>: Avoid sharing confidential company documents.</a:t>
            </a:r>
          </a:p>
          <a:p>
            <a:pPr algn="l">
              <a:buFont typeface="+mj-lt"/>
              <a:buAutoNum type="arabicPeriod"/>
            </a:pPr>
            <a:r>
              <a:rPr lang="en-US" sz="4800" b="1" i="0" dirty="0">
                <a:solidFill>
                  <a:schemeClr val="tx1"/>
                </a:solidFill>
                <a:effectLst/>
                <a:latin typeface="-apple-system"/>
              </a:rPr>
              <a:t>Legal and Criminal Information</a:t>
            </a:r>
            <a:r>
              <a:rPr lang="en-US" sz="4800" b="0" i="0" dirty="0">
                <a:solidFill>
                  <a:schemeClr val="tx1"/>
                </a:solidFill>
                <a:effectLst/>
                <a:latin typeface="-apple-system"/>
              </a:rPr>
              <a:t>:</a:t>
            </a:r>
          </a:p>
          <a:p>
            <a:pPr marL="742950" lvl="1" indent="-285750" algn="l">
              <a:buFont typeface="+mj-lt"/>
              <a:buAutoNum type="arabicPeriod"/>
            </a:pPr>
            <a:r>
              <a:rPr lang="en-US" sz="4800" b="1" i="0" dirty="0">
                <a:solidFill>
                  <a:schemeClr val="tx1"/>
                </a:solidFill>
                <a:effectLst/>
                <a:latin typeface="-apple-system"/>
              </a:rPr>
              <a:t>Legal Cases</a:t>
            </a:r>
            <a:r>
              <a:rPr lang="en-US" sz="4800" b="0" i="0" dirty="0">
                <a:solidFill>
                  <a:schemeClr val="tx1"/>
                </a:solidFill>
                <a:effectLst/>
                <a:latin typeface="-apple-system"/>
              </a:rPr>
              <a:t>: Avoid discussing ongoing legal matters.</a:t>
            </a:r>
          </a:p>
          <a:p>
            <a:pPr marL="742950" lvl="1" indent="-285750" algn="l">
              <a:buFont typeface="+mj-lt"/>
              <a:buAutoNum type="arabicPeriod"/>
            </a:pPr>
            <a:r>
              <a:rPr lang="en-US" sz="4800" b="1" i="0" dirty="0">
                <a:solidFill>
                  <a:schemeClr val="tx1"/>
                </a:solidFill>
                <a:effectLst/>
                <a:latin typeface="-apple-system"/>
              </a:rPr>
              <a:t>Criminal Records</a:t>
            </a:r>
            <a:r>
              <a:rPr lang="en-US" sz="4800" b="0" i="0" dirty="0">
                <a:solidFill>
                  <a:schemeClr val="tx1"/>
                </a:solidFill>
                <a:effectLst/>
                <a:latin typeface="-apple-system"/>
              </a:rPr>
              <a:t>: Keep criminal history private.</a:t>
            </a:r>
          </a:p>
          <a:p>
            <a:pPr algn="l"/>
            <a:r>
              <a:rPr lang="en-US" sz="4800" b="0" i="0" dirty="0">
                <a:solidFill>
                  <a:schemeClr val="tx1"/>
                </a:solidFill>
                <a:effectLst/>
                <a:latin typeface="-apple-system"/>
              </a:rPr>
              <a:t>Remember that protecting your privacy and respecting others’ privacy is crucial in our digital age. </a:t>
            </a:r>
            <a:r>
              <a:rPr lang="en-US" b="0" i="0" dirty="0">
                <a:solidFill>
                  <a:schemeClr val="tx1"/>
                </a:solidFill>
                <a:effectLst/>
                <a:latin typeface="-apple-system"/>
              </a:rPr>
              <a:t>. </a:t>
            </a:r>
          </a:p>
          <a:p>
            <a:endParaRPr lang="en-US" dirty="0"/>
          </a:p>
        </p:txBody>
      </p:sp>
    </p:spTree>
    <p:extLst>
      <p:ext uri="{BB962C8B-B14F-4D97-AF65-F5344CB8AC3E}">
        <p14:creationId xmlns:p14="http://schemas.microsoft.com/office/powerpoint/2010/main" val="42440964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41672-2E1F-615C-2A3E-2688C4640FEF}"/>
              </a:ext>
            </a:extLst>
          </p:cNvPr>
          <p:cNvSpPr>
            <a:spLocks noGrp="1"/>
          </p:cNvSpPr>
          <p:nvPr>
            <p:ph type="title"/>
          </p:nvPr>
        </p:nvSpPr>
        <p:spPr>
          <a:xfrm>
            <a:off x="191494" y="177181"/>
            <a:ext cx="10728322" cy="1477328"/>
          </a:xfrm>
        </p:spPr>
        <p:txBody>
          <a:bodyPr/>
          <a:lstStyle/>
          <a:p>
            <a:r>
              <a:rPr lang="en-US" dirty="0"/>
              <a:t>Insurance trends related to Chat GPT</a:t>
            </a:r>
          </a:p>
        </p:txBody>
      </p:sp>
      <p:sp>
        <p:nvSpPr>
          <p:cNvPr id="4" name="Rectangle 1">
            <a:extLst>
              <a:ext uri="{FF2B5EF4-FFF2-40B4-BE49-F238E27FC236}">
                <a16:creationId xmlns:a16="http://schemas.microsoft.com/office/drawing/2014/main" id="{E0E58818-9ED4-0945-4BB2-E489D436B450}"/>
              </a:ext>
            </a:extLst>
          </p:cNvPr>
          <p:cNvSpPr>
            <a:spLocks noGrp="1" noChangeArrowheads="1"/>
          </p:cNvSpPr>
          <p:nvPr>
            <p:ph idx="1"/>
          </p:nvPr>
        </p:nvSpPr>
        <p:spPr bwMode="auto">
          <a:xfrm>
            <a:off x="138824" y="982176"/>
            <a:ext cx="11371413" cy="48936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en-US" altLang="en-US" sz="1400" b="1" i="0" u="none" strike="noStrike" cap="none" normalizeH="0" baseline="0" dirty="0">
                <a:ln>
                  <a:noFill/>
                </a:ln>
                <a:solidFill>
                  <a:schemeClr val="tx1"/>
                </a:solidFill>
                <a:effectLst/>
              </a:rPr>
              <a:t>ChatGPT in the Insurance World</a:t>
            </a:r>
            <a:r>
              <a:rPr kumimoji="0" lang="en-US" altLang="en-US" sz="1400" b="0" i="0" u="none" strike="noStrike" cap="none" normalizeH="0" baseline="0" dirty="0">
                <a:ln>
                  <a:noFill/>
                </a:ln>
                <a:solidFill>
                  <a:schemeClr val="tx1"/>
                </a:solidFill>
                <a:effectLst/>
              </a:rPr>
              <a:t>:</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400" b="0" i="0" u="none" strike="noStrike" cap="none" normalizeH="0" baseline="0" dirty="0">
                <a:ln>
                  <a:noFill/>
                </a:ln>
                <a:solidFill>
                  <a:schemeClr val="tx1"/>
                </a:solidFill>
                <a:effectLst/>
              </a:rPr>
              <a:t>ChatGPT represents a leap forward in natural language processing (NLP). It’s the first technology that genuinely feels “natural.” </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400" b="0" i="0" u="none" strike="noStrike" cap="none" normalizeH="0" baseline="0" dirty="0">
                <a:ln>
                  <a:noFill/>
                </a:ln>
                <a:solidFill>
                  <a:schemeClr val="tx1"/>
                </a:solidFill>
                <a:effectLst/>
              </a:rPr>
              <a:t>Insurers are curious about ChatGPT’s implications for their business. Many CEOs and boards are seeking answers. </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400" b="0" i="0" u="none" strike="noStrike" cap="none" normalizeH="0" baseline="0" dirty="0">
                <a:ln>
                  <a:noFill/>
                </a:ln>
                <a:solidFill>
                  <a:schemeClr val="tx1"/>
                </a:solidFill>
                <a:effectLst/>
              </a:rPr>
              <a:t>Key topics include understanding ChatGPT, its initial popularity, tactical concerns, limitations, and potential use cases in insurance. </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400" b="0" i="0" u="none" strike="noStrike" cap="none" normalizeH="0" baseline="0" dirty="0">
                <a:ln>
                  <a:noFill/>
                </a:ln>
                <a:solidFill>
                  <a:schemeClr val="tx1"/>
                </a:solidFill>
                <a:effectLst/>
              </a:rPr>
              <a:t>Finding harmony between human and AI responsibilities is crucial. </a:t>
            </a:r>
          </a:p>
          <a:p>
            <a:pPr marL="0" marR="0" lvl="0" indent="0" algn="l" defTabSz="914400" rtl="0" eaLnBrk="0" fontAlgn="base" latinLnBrk="0" hangingPunct="0">
              <a:lnSpc>
                <a:spcPct val="100000"/>
              </a:lnSpc>
              <a:spcBef>
                <a:spcPct val="0"/>
              </a:spcBef>
              <a:spcAft>
                <a:spcPct val="0"/>
              </a:spcAft>
              <a:buClrTx/>
              <a:buSzTx/>
              <a:buFontTx/>
              <a:buAutoNum type="arabicPeriod" startAt="2"/>
              <a:tabLst/>
            </a:pPr>
            <a:r>
              <a:rPr kumimoji="0" lang="en-US" altLang="en-US" sz="1400" b="1" i="0" u="none" strike="noStrike" cap="none" normalizeH="0" baseline="0" dirty="0">
                <a:ln>
                  <a:noFill/>
                </a:ln>
                <a:solidFill>
                  <a:schemeClr val="tx1"/>
                </a:solidFill>
                <a:effectLst/>
              </a:rPr>
              <a:t>Revolutionizing the Life Insurance Industry</a:t>
            </a:r>
            <a:r>
              <a:rPr kumimoji="0" lang="en-US" altLang="en-US" sz="1400" b="0" i="0" u="none" strike="noStrike" cap="none" normalizeH="0" baseline="0" dirty="0">
                <a:ln>
                  <a:noFill/>
                </a:ln>
                <a:solidFill>
                  <a:schemeClr val="tx1"/>
                </a:solidFill>
                <a:effectLst/>
              </a:rPr>
              <a:t>:</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400" b="0" i="0" u="none" strike="noStrike" cap="none" normalizeH="0" baseline="0" dirty="0">
                <a:ln>
                  <a:noFill/>
                </a:ln>
                <a:solidFill>
                  <a:schemeClr val="tx1"/>
                </a:solidFill>
                <a:effectLst/>
              </a:rPr>
              <a:t>AI technologies like ChatGPT are poised to revolutionize life insurance. </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400" b="0" i="0" u="none" strike="noStrike" cap="none" normalizeH="0" baseline="0" dirty="0">
                <a:ln>
                  <a:noFill/>
                </a:ln>
                <a:solidFill>
                  <a:schemeClr val="tx1"/>
                </a:solidFill>
                <a:effectLst/>
              </a:rPr>
              <a:t>AI-powered risk assessments enable personalized and dynamic underwriting approaches. </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400" b="0" i="0" u="none" strike="noStrike" cap="none" normalizeH="0" baseline="0" dirty="0">
                <a:ln>
                  <a:noFill/>
                </a:ln>
                <a:solidFill>
                  <a:schemeClr val="tx1"/>
                </a:solidFill>
                <a:effectLst/>
              </a:rPr>
              <a:t>Traditional life insurance agents, underwriters, and consumers will experience significant shifts. </a:t>
            </a:r>
          </a:p>
          <a:p>
            <a:pPr marL="0" marR="0" lvl="0" indent="0" algn="l" defTabSz="914400" rtl="0" eaLnBrk="0" fontAlgn="base" latinLnBrk="0" hangingPunct="0">
              <a:lnSpc>
                <a:spcPct val="100000"/>
              </a:lnSpc>
              <a:spcBef>
                <a:spcPct val="0"/>
              </a:spcBef>
              <a:spcAft>
                <a:spcPct val="0"/>
              </a:spcAft>
              <a:buClrTx/>
              <a:buSzTx/>
              <a:buFontTx/>
              <a:buAutoNum type="arabicPeriod" startAt="3"/>
              <a:tabLst/>
            </a:pPr>
            <a:r>
              <a:rPr kumimoji="0" lang="en-US" altLang="en-US" sz="1400" b="1" i="0" u="none" strike="noStrike" cap="none" normalizeH="0" baseline="0" dirty="0">
                <a:ln>
                  <a:noFill/>
                </a:ln>
                <a:solidFill>
                  <a:schemeClr val="tx1"/>
                </a:solidFill>
                <a:effectLst/>
              </a:rPr>
              <a:t>Humanizing Interactions with Generative AI</a:t>
            </a:r>
            <a:r>
              <a:rPr kumimoji="0" lang="en-US" altLang="en-US" sz="1400" b="0" i="0" u="none" strike="noStrike" cap="none" normalizeH="0" baseline="0" dirty="0">
                <a:ln>
                  <a:noFill/>
                </a:ln>
                <a:solidFill>
                  <a:schemeClr val="tx1"/>
                </a:solidFill>
                <a:effectLst/>
              </a:rPr>
              <a:t>:</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400" b="0" i="0" u="none" strike="noStrike" cap="none" normalizeH="0" baseline="0" dirty="0">
                <a:ln>
                  <a:noFill/>
                </a:ln>
                <a:solidFill>
                  <a:schemeClr val="tx1"/>
                </a:solidFill>
                <a:effectLst/>
              </a:rPr>
              <a:t>As insurers prioritize humanized experiences, generative AI (like ChatGPT) will play a role. </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400" b="0" i="0" u="none" strike="noStrike" cap="none" normalizeH="0" baseline="0" dirty="0">
                <a:ln>
                  <a:noFill/>
                </a:ln>
                <a:solidFill>
                  <a:schemeClr val="tx1"/>
                </a:solidFill>
                <a:effectLst/>
              </a:rPr>
              <a:t>Trust, loyalty, and lasting value drive interactions between people, businesses, and insurers</a:t>
            </a:r>
            <a:r>
              <a:rPr lang="en-US" altLang="en-US" sz="1400" baseline="30000" dirty="0">
                <a:solidFill>
                  <a:schemeClr val="tx1"/>
                </a:solidFill>
              </a:rPr>
              <a:t>.</a:t>
            </a:r>
            <a:r>
              <a:rPr kumimoji="0" lang="en-US" altLang="en-US" sz="1400" b="0" i="0" u="none" strike="noStrike" cap="none" normalizeH="0" baseline="0" dirty="0">
                <a:ln>
                  <a:noFill/>
                </a:ln>
                <a:solidFill>
                  <a:schemeClr val="tx1"/>
                </a:solidFill>
                <a:effectLst/>
              </a:rPr>
              <a:t> </a:t>
            </a:r>
          </a:p>
          <a:p>
            <a:pPr marL="0" marR="0" lvl="0" indent="0" algn="l" defTabSz="914400" rtl="0" eaLnBrk="0" fontAlgn="base" latinLnBrk="0" hangingPunct="0">
              <a:lnSpc>
                <a:spcPct val="100000"/>
              </a:lnSpc>
              <a:spcBef>
                <a:spcPct val="0"/>
              </a:spcBef>
              <a:spcAft>
                <a:spcPct val="0"/>
              </a:spcAft>
              <a:buClrTx/>
              <a:buSzTx/>
              <a:buFontTx/>
              <a:buAutoNum type="arabicPeriod" startAt="4"/>
              <a:tabLst/>
            </a:pPr>
            <a:r>
              <a:rPr kumimoji="0" lang="en-US" altLang="en-US" sz="1400" b="1" i="0" u="none" strike="noStrike" cap="none" normalizeH="0" baseline="0" dirty="0">
                <a:ln>
                  <a:noFill/>
                </a:ln>
                <a:solidFill>
                  <a:schemeClr val="tx1"/>
                </a:solidFill>
                <a:effectLst/>
              </a:rPr>
              <a:t>Data Science and Insurance</a:t>
            </a:r>
            <a:r>
              <a:rPr kumimoji="0" lang="en-US" altLang="en-US" sz="1400" b="0" i="0" u="none" strike="noStrike" cap="none" normalizeH="0" baseline="0" dirty="0">
                <a:ln>
                  <a:noFill/>
                </a:ln>
                <a:solidFill>
                  <a:schemeClr val="tx1"/>
                </a:solidFill>
                <a:effectLst/>
              </a:rPr>
              <a:t>:</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400" b="0" i="0" u="none" strike="noStrike" cap="none" normalizeH="0" baseline="0" dirty="0">
                <a:ln>
                  <a:noFill/>
                </a:ln>
                <a:solidFill>
                  <a:schemeClr val="tx1"/>
                </a:solidFill>
                <a:effectLst/>
              </a:rPr>
              <a:t>One trend affecting the insurance industry is the increasing use of technology and data analysis. </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400" b="0" i="0" u="none" strike="noStrike" cap="none" normalizeH="0" baseline="0" dirty="0">
                <a:ln>
                  <a:noFill/>
                </a:ln>
                <a:solidFill>
                  <a:schemeClr val="tx1"/>
                </a:solidFill>
                <a:effectLst/>
              </a:rPr>
              <a:t>Insurers leverage data to understand customers, identify risks, and develop personalized products and services.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rPr>
              <a:t>In summary, ChatGPT’s impact on insurance spans claims processing, underwriting, customer service, and more. It’s an exciting frontier where AI meets the insurance world!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698573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D0DE8F-67E4-7021-ED24-835484788332}"/>
              </a:ext>
            </a:extLst>
          </p:cNvPr>
          <p:cNvSpPr>
            <a:spLocks noGrp="1"/>
          </p:cNvSpPr>
          <p:nvPr>
            <p:ph type="title"/>
          </p:nvPr>
        </p:nvSpPr>
        <p:spPr/>
        <p:txBody>
          <a:bodyPr/>
          <a:lstStyle/>
          <a:p>
            <a:r>
              <a:rPr lang="en-US" dirty="0"/>
              <a:t>My </a:t>
            </a:r>
            <a:r>
              <a:rPr lang="en-US" dirty="0" err="1"/>
              <a:t>LinkedIN</a:t>
            </a:r>
            <a:endParaRPr lang="en-US" dirty="0"/>
          </a:p>
        </p:txBody>
      </p:sp>
      <p:pic>
        <p:nvPicPr>
          <p:cNvPr id="5" name="Content Placeholder 4">
            <a:extLst>
              <a:ext uri="{FF2B5EF4-FFF2-40B4-BE49-F238E27FC236}">
                <a16:creationId xmlns:a16="http://schemas.microsoft.com/office/drawing/2014/main" id="{064E9132-056D-F9F0-A694-11B8476311CD}"/>
              </a:ext>
            </a:extLst>
          </p:cNvPr>
          <p:cNvPicPr>
            <a:picLocks noGrp="1" noChangeAspect="1"/>
          </p:cNvPicPr>
          <p:nvPr>
            <p:ph idx="1"/>
          </p:nvPr>
        </p:nvPicPr>
        <p:blipFill>
          <a:blip r:embed="rId2"/>
          <a:stretch>
            <a:fillRect/>
          </a:stretch>
        </p:blipFill>
        <p:spPr>
          <a:xfrm>
            <a:off x="1211187" y="1162051"/>
            <a:ext cx="10066413" cy="5465831"/>
          </a:xfrm>
        </p:spPr>
      </p:pic>
    </p:spTree>
    <p:extLst>
      <p:ext uri="{BB962C8B-B14F-4D97-AF65-F5344CB8AC3E}">
        <p14:creationId xmlns:p14="http://schemas.microsoft.com/office/powerpoint/2010/main" val="3798300411"/>
      </p:ext>
    </p:extLst>
  </p:cSld>
  <p:clrMapOvr>
    <a:masterClrMapping/>
  </p:clrMapOvr>
</p:sld>
</file>

<file path=ppt/theme/theme1.xml><?xml version="1.0" encoding="utf-8"?>
<a:theme xmlns:a="http://schemas.openxmlformats.org/drawingml/2006/main" name="BlobVTI">
  <a:themeElements>
    <a:clrScheme name="AnalogousFromLightSeedRightStep">
      <a:dk1>
        <a:srgbClr val="000000"/>
      </a:dk1>
      <a:lt1>
        <a:srgbClr val="FFFFFF"/>
      </a:lt1>
      <a:dk2>
        <a:srgbClr val="383620"/>
      </a:dk2>
      <a:lt2>
        <a:srgbClr val="E2E8E6"/>
      </a:lt2>
      <a:accent1>
        <a:srgbClr val="DC819D"/>
      </a:accent1>
      <a:accent2>
        <a:srgbClr val="D47065"/>
      </a:accent2>
      <a:accent3>
        <a:srgbClr val="D1995B"/>
      </a:accent3>
      <a:accent4>
        <a:srgbClr val="ABA551"/>
      </a:accent4>
      <a:accent5>
        <a:srgbClr val="94AD65"/>
      </a:accent5>
      <a:accent6>
        <a:srgbClr val="6BB455"/>
      </a:accent6>
      <a:hlink>
        <a:srgbClr val="568F7D"/>
      </a:hlink>
      <a:folHlink>
        <a:srgbClr val="7F7F7F"/>
      </a:folHlink>
    </a:clrScheme>
    <a:fontScheme name="Blob">
      <a:majorFont>
        <a:latin typeface="The Hand Extrablack"/>
        <a:ea typeface=""/>
        <a:cs typeface=""/>
      </a:majorFont>
      <a:minorFont>
        <a:latin typeface="Sagona Book"/>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lobVTI" id="{06D3AACF-B619-4265-899F-5E2FB3A445D5}" vid="{F5918863-BA1A-4735-81A8-3E7BFBDA8478}"/>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E1B9EC2EA76024AB9B59895CCB57A69" ma:contentTypeVersion="14" ma:contentTypeDescription="Create a new document." ma:contentTypeScope="" ma:versionID="1af1411e8276b06fcb988ca969d86d07">
  <xsd:schema xmlns:xsd="http://www.w3.org/2001/XMLSchema" xmlns:xs="http://www.w3.org/2001/XMLSchema" xmlns:p="http://schemas.microsoft.com/office/2006/metadata/properties" xmlns:ns3="a251f812-a3d8-4f86-9926-bd239f0b7605" xmlns:ns4="fa8dde07-a4dc-43bd-bc28-f975b4ad9d8d" targetNamespace="http://schemas.microsoft.com/office/2006/metadata/properties" ma:root="true" ma:fieldsID="506294bcfeff1d6a58c09a4685a9cb03" ns3:_="" ns4:_="">
    <xsd:import namespace="a251f812-a3d8-4f86-9926-bd239f0b7605"/>
    <xsd:import namespace="fa8dde07-a4dc-43bd-bc28-f975b4ad9d8d"/>
    <xsd:element name="properties">
      <xsd:complexType>
        <xsd:sequence>
          <xsd:element name="documentManagement">
            <xsd:complexType>
              <xsd:all>
                <xsd:element ref="ns3:MediaServiceMetadata" minOccurs="0"/>
                <xsd:element ref="ns3:MediaServiceFastMetadata" minOccurs="0"/>
                <xsd:element ref="ns3:_activity" minOccurs="0"/>
                <xsd:element ref="ns4:SharedWithUsers" minOccurs="0"/>
                <xsd:element ref="ns4:SharedWithDetails" minOccurs="0"/>
                <xsd:element ref="ns4:SharingHintHash" minOccurs="0"/>
                <xsd:element ref="ns3:MediaServiceObjectDetectorVersions" minOccurs="0"/>
                <xsd:element ref="ns3:MediaServiceAutoTags" minOccurs="0"/>
                <xsd:element ref="ns3:MediaServiceOCR" minOccurs="0"/>
                <xsd:element ref="ns3:MediaServiceGenerationTime" minOccurs="0"/>
                <xsd:element ref="ns3:MediaServiceEventHashCode" minOccurs="0"/>
                <xsd:element ref="ns3:MediaServiceSystemTags" minOccurs="0"/>
                <xsd:element ref="ns3:MediaServiceSearchProperties" minOccurs="0"/>
                <xsd:element ref="ns3: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251f812-a3d8-4f86-9926-bd239f0b760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_activity" ma:index="10" nillable="true" ma:displayName="_activity" ma:hidden="true" ma:internalName="_activity">
      <xsd:simpleType>
        <xsd:restriction base="dms:Note"/>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SystemTags" ma:index="19" nillable="true" ma:displayName="MediaServiceSystemTags" ma:hidden="true" ma:internalName="MediaServiceSystemTags" ma:readOnly="true">
      <xsd:simpleType>
        <xsd:restriction base="dms:Note"/>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DateTaken" ma:index="21" nillable="true" ma:displayName="MediaServiceDateTaken" ma:hidden="true" ma:indexed="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a8dde07-a4dc-43bd-bc28-f975b4ad9d8d"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SharingHintHash" ma:index="13"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a251f812-a3d8-4f86-9926-bd239f0b7605" xsi:nil="true"/>
  </documentManagement>
</p:properties>
</file>

<file path=customXml/itemProps1.xml><?xml version="1.0" encoding="utf-8"?>
<ds:datastoreItem xmlns:ds="http://schemas.openxmlformats.org/officeDocument/2006/customXml" ds:itemID="{B90D8E96-A47C-4E92-A69B-FBFF64E44DF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251f812-a3d8-4f86-9926-bd239f0b7605"/>
    <ds:schemaRef ds:uri="fa8dde07-a4dc-43bd-bc28-f975b4ad9d8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719DD3A-C534-4BD9-BAFB-9D964F798842}">
  <ds:schemaRefs>
    <ds:schemaRef ds:uri="http://schemas.microsoft.com/sharepoint/v3/contenttype/forms"/>
  </ds:schemaRefs>
</ds:datastoreItem>
</file>

<file path=customXml/itemProps3.xml><?xml version="1.0" encoding="utf-8"?>
<ds:datastoreItem xmlns:ds="http://schemas.openxmlformats.org/officeDocument/2006/customXml" ds:itemID="{3A706D4D-AAFC-4D1D-934B-9B14DECBC9DA}">
  <ds:schemaRefs>
    <ds:schemaRef ds:uri="http://purl.org/dc/elements/1.1/"/>
    <ds:schemaRef ds:uri="http://purl.org/dc/dcmitype/"/>
    <ds:schemaRef ds:uri="http://schemas.microsoft.com/office/2006/documentManagement/types"/>
    <ds:schemaRef ds:uri="http://schemas.openxmlformats.org/package/2006/metadata/core-properties"/>
    <ds:schemaRef ds:uri="http://schemas.microsoft.com/office/infopath/2007/PartnerControls"/>
    <ds:schemaRef ds:uri="a251f812-a3d8-4f86-9926-bd239f0b7605"/>
    <ds:schemaRef ds:uri="fa8dde07-a4dc-43bd-bc28-f975b4ad9d8d"/>
    <ds:schemaRef ds:uri="http://schemas.microsoft.com/office/2006/metadata/properties"/>
    <ds:schemaRef ds:uri="http://www.w3.org/XML/1998/namespace"/>
    <ds:schemaRef ds:uri="http://purl.org/dc/terms/"/>
  </ds:schemaRefs>
</ds:datastoreItem>
</file>

<file path=docProps/app.xml><?xml version="1.0" encoding="utf-8"?>
<Properties xmlns="http://schemas.openxmlformats.org/officeDocument/2006/extended-properties" xmlns:vt="http://schemas.openxmlformats.org/officeDocument/2006/docPropsVTypes">
  <TotalTime>2659</TotalTime>
  <Words>2083</Words>
  <Application>Microsoft Office PowerPoint</Application>
  <PresentationFormat>Widescreen</PresentationFormat>
  <Paragraphs>142</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-apple-system</vt:lpstr>
      <vt:lpstr>Arial</vt:lpstr>
      <vt:lpstr>Sagona Book</vt:lpstr>
      <vt:lpstr>The Hand Extrablack</vt:lpstr>
      <vt:lpstr>BlobVTI</vt:lpstr>
      <vt:lpstr>Artificial Intelligence</vt:lpstr>
      <vt:lpstr>What IS AI? Why is it so impactful?</vt:lpstr>
      <vt:lpstr>What is CHATGPT?</vt:lpstr>
      <vt:lpstr>ChatGPT and AI Cyber Security Risk’s Part 1</vt:lpstr>
      <vt:lpstr>ChatGPT and AI Cyber Security Risk’s Part 2</vt:lpstr>
      <vt:lpstr>ChatGPT and AI IMPACTS TO SCHOOL SYSTEMS</vt:lpstr>
      <vt:lpstr>Best Practices for minimizing risk exposures</vt:lpstr>
      <vt:lpstr>Information that should Never be shared with ChatGPT</vt:lpstr>
      <vt:lpstr>Insurance trends related to Chat GPT</vt:lpstr>
      <vt:lpstr>My LinkedIN</vt:lpstr>
    </vt:vector>
  </TitlesOfParts>
  <Company>Regional Water Authority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Isaiah Brooks</dc:creator>
  <cp:lastModifiedBy>Isaiah Brooks</cp:lastModifiedBy>
  <cp:revision>24</cp:revision>
  <dcterms:created xsi:type="dcterms:W3CDTF">2024-03-12T20:14:36Z</dcterms:created>
  <dcterms:modified xsi:type="dcterms:W3CDTF">2024-04-10T14:45:32Z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0x0101003E1B9EC2EA76024AB9B59895CCB57A69</vt:lpwstr>
  </property>
</Properties>
</file>