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56" r:id="rId2"/>
    <p:sldId id="271" r:id="rId3"/>
    <p:sldId id="273" r:id="rId4"/>
    <p:sldId id="284" r:id="rId5"/>
    <p:sldId id="279" r:id="rId6"/>
    <p:sldId id="275" r:id="rId7"/>
    <p:sldId id="278" r:id="rId8"/>
    <p:sldId id="276" r:id="rId9"/>
    <p:sldId id="277" r:id="rId10"/>
    <p:sldId id="280" r:id="rId11"/>
    <p:sldId id="285" r:id="rId12"/>
    <p:sldId id="281" r:id="rId13"/>
    <p:sldId id="282" r:id="rId14"/>
    <p:sldId id="283" r:id="rId15"/>
    <p:sldId id="272"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89D6"/>
    <a:srgbClr val="395BA0"/>
    <a:srgbClr val="2440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74865" autoAdjust="0"/>
  </p:normalViewPr>
  <p:slideViewPr>
    <p:cSldViewPr>
      <p:cViewPr varScale="1">
        <p:scale>
          <a:sx n="84" d="100"/>
          <a:sy n="84" d="100"/>
        </p:scale>
        <p:origin x="129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15" d="100"/>
          <a:sy n="115" d="100"/>
        </p:scale>
        <p:origin x="-243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3325FFEC-15DE-4703-BE00-1E8CD621187D}" type="datetimeFigureOut">
              <a:rPr lang="en-US"/>
              <a:pPr>
                <a:defRPr/>
              </a:pPr>
              <a:t>11/20/2017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740489D-CE6A-4346-9BFB-0B1789AF2D56}" type="slidenum">
              <a:rPr lang="en-US" altLang="en-US"/>
              <a:pPr>
                <a:defRPr/>
              </a:pPr>
              <a:t>‹#›</a:t>
            </a:fld>
            <a:endParaRPr lang="en-US" altLang="en-US"/>
          </a:p>
        </p:txBody>
      </p:sp>
    </p:spTree>
    <p:extLst>
      <p:ext uri="{BB962C8B-B14F-4D97-AF65-F5344CB8AC3E}">
        <p14:creationId xmlns:p14="http://schemas.microsoft.com/office/powerpoint/2010/main" val="22081603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0B205B11-81E1-4144-B286-1C6771A1157B}" type="datetimeFigureOut">
              <a:rPr lang="en-US"/>
              <a:pPr>
                <a:defRPr/>
              </a:pPr>
              <a:t>11/20/2017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F3C166C-39A9-4B6D-9323-C159BB506494}" type="slidenum">
              <a:rPr lang="en-US" altLang="en-US"/>
              <a:pPr>
                <a:defRPr/>
              </a:pPr>
              <a:t>‹#›</a:t>
            </a:fld>
            <a:endParaRPr lang="en-US" altLang="en-US"/>
          </a:p>
        </p:txBody>
      </p:sp>
    </p:spTree>
    <p:extLst>
      <p:ext uri="{BB962C8B-B14F-4D97-AF65-F5344CB8AC3E}">
        <p14:creationId xmlns:p14="http://schemas.microsoft.com/office/powerpoint/2010/main" val="3376403171"/>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a:p>
            <a:pPr eaLnBrk="1" hangingPunct="1">
              <a:spcBef>
                <a:spcPct val="0"/>
              </a:spcBef>
            </a:pPr>
            <a:endParaRPr lang="en-US" altLang="en-US" dirty="0" smtClean="0"/>
          </a:p>
          <a:p>
            <a:pPr eaLnBrk="1" hangingPunct="1">
              <a:spcBef>
                <a:spcPct val="0"/>
              </a:spcBef>
            </a:pPr>
            <a:endParaRPr lang="en-US" altLang="en-US" dirty="0" smtClean="0"/>
          </a:p>
          <a:p>
            <a:pPr eaLnBrk="1" hangingPunct="1">
              <a:spcBef>
                <a:spcPct val="0"/>
              </a:spcBef>
            </a:pPr>
            <a:endParaRPr lang="en-US" altLang="en-US" dirty="0" smtClean="0"/>
          </a:p>
        </p:txBody>
      </p:sp>
    </p:spTree>
    <p:extLst>
      <p:ext uri="{BB962C8B-B14F-4D97-AF65-F5344CB8AC3E}">
        <p14:creationId xmlns:p14="http://schemas.microsoft.com/office/powerpoint/2010/main" val="1445802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i="1" dirty="0" smtClean="0"/>
              <a:t>The bill excludes recoveries </a:t>
            </a:r>
            <a:r>
              <a:rPr lang="en-US" dirty="0" smtClean="0"/>
              <a:t>of torts other than negligence or recklessness, including intentional misconduct, and uninsured or underinsured motorist claims.</a:t>
            </a:r>
          </a:p>
        </p:txBody>
      </p:sp>
    </p:spTree>
    <p:extLst>
      <p:ext uri="{BB962C8B-B14F-4D97-AF65-F5344CB8AC3E}">
        <p14:creationId xmlns:p14="http://schemas.microsoft.com/office/powerpoint/2010/main" val="27535807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b="0" i="0" kern="1200" dirty="0" smtClean="0">
                <a:solidFill>
                  <a:schemeClr val="tx1"/>
                </a:solidFill>
                <a:effectLst/>
                <a:latin typeface="+mn-lt"/>
                <a:ea typeface="+mn-ea"/>
                <a:cs typeface="+mn-cs"/>
              </a:rPr>
              <a:t>if the parties cannot agree on the application of equitable defenses, the insured or municipality may petition the superior court for assistance in resolving the issue. Such a petition is privileged with regard to hearing assignment and must be heard by a superior court judge within 30 days of the petition's filing.</a:t>
            </a:r>
          </a:p>
          <a:p>
            <a:pPr marL="0" indent="0">
              <a:buFont typeface="Arial" panose="020B0604020202020204" pitchFamily="34" charset="0"/>
              <a:buNone/>
            </a:pPr>
            <a:endParaRPr lang="en-US" sz="1200" b="0" i="0" kern="1200" dirty="0" smtClean="0">
              <a:solidFill>
                <a:schemeClr val="tx1"/>
              </a:solidFill>
              <a:effectLst/>
              <a:latin typeface="+mn-lt"/>
              <a:ea typeface="+mn-ea"/>
              <a:cs typeface="+mn-cs"/>
            </a:endParaRPr>
          </a:p>
          <a:p>
            <a:endParaRPr lang="en-US" dirty="0"/>
          </a:p>
        </p:txBody>
      </p:sp>
    </p:spTree>
    <p:extLst>
      <p:ext uri="{BB962C8B-B14F-4D97-AF65-F5344CB8AC3E}">
        <p14:creationId xmlns:p14="http://schemas.microsoft.com/office/powerpoint/2010/main" val="13822816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smtClean="0"/>
              <a:t>In order for the lien to be effective and received</a:t>
            </a: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200" dirty="0" smtClean="0"/>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smtClean="0"/>
              <a:t>Needs to be done before any verdict or settlement</a:t>
            </a: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200" dirty="0" smtClean="0"/>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smtClean="0"/>
              <a:t>Notification from the insured or attorney</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dirty="0" smtClean="0"/>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smtClean="0"/>
              <a:t>Any settlements after October 1 (so long as notification is made)</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smtClean="0"/>
              <a:t>**Consult</a:t>
            </a:r>
            <a:r>
              <a:rPr lang="en-US" sz="1200" baseline="0" dirty="0" smtClean="0"/>
              <a:t> with your legal counsel, TPA, local official</a:t>
            </a:r>
            <a:endParaRPr lang="en-US"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a:p>
            <a:endParaRPr lang="en-US" dirty="0"/>
          </a:p>
        </p:txBody>
      </p:sp>
    </p:spTree>
    <p:extLst>
      <p:ext uri="{BB962C8B-B14F-4D97-AF65-F5344CB8AC3E}">
        <p14:creationId xmlns:p14="http://schemas.microsoft.com/office/powerpoint/2010/main" val="26185882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53961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aseline="0" dirty="0" smtClean="0"/>
              <a:t>Even if you are part of a fully-insured health plan, this bill may open the door for future legislation for it to apply to fully-insured</a:t>
            </a:r>
          </a:p>
          <a:p>
            <a:pPr marL="628650" lvl="1" indent="-171450">
              <a:buFont typeface="Arial" panose="020B0604020202020204" pitchFamily="34" charset="0"/>
              <a:buChar char="•"/>
            </a:pPr>
            <a:r>
              <a:rPr lang="en-US" dirty="0" smtClean="0"/>
              <a:t>Throughout</a:t>
            </a:r>
            <a:r>
              <a:rPr lang="en-US" baseline="0" dirty="0" smtClean="0"/>
              <a:t> this past year, the insurers and their lobbyists were watching this bill.</a:t>
            </a:r>
            <a:endParaRPr lang="en-US" dirty="0"/>
          </a:p>
        </p:txBody>
      </p:sp>
    </p:spTree>
    <p:extLst>
      <p:ext uri="{BB962C8B-B14F-4D97-AF65-F5344CB8AC3E}">
        <p14:creationId xmlns:p14="http://schemas.microsoft.com/office/powerpoint/2010/main" val="3150585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CT</a:t>
            </a:r>
            <a:r>
              <a:rPr lang="en-US" baseline="0" dirty="0" smtClean="0"/>
              <a:t> Workers Compensation Act grants specific statutory authority for recovery of health benefits paid under a WV claim – CGS 38a-470(b)</a:t>
            </a:r>
            <a:endParaRPr lang="en-US" dirty="0"/>
          </a:p>
        </p:txBody>
      </p:sp>
    </p:spTree>
    <p:extLst>
      <p:ext uri="{BB962C8B-B14F-4D97-AF65-F5344CB8AC3E}">
        <p14:creationId xmlns:p14="http://schemas.microsoft.com/office/powerpoint/2010/main" val="3032771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Wanted to create parity between workers comp and self-insured plans</a:t>
            </a:r>
            <a:endParaRPr lang="en-US" dirty="0"/>
          </a:p>
        </p:txBody>
      </p:sp>
    </p:spTree>
    <p:extLst>
      <p:ext uri="{BB962C8B-B14F-4D97-AF65-F5344CB8AC3E}">
        <p14:creationId xmlns:p14="http://schemas.microsoft.com/office/powerpoint/2010/main" val="4261785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endParaRPr lang="en-US" sz="1200" b="0" i="0" kern="1200" dirty="0" smtClean="0">
              <a:solidFill>
                <a:schemeClr val="tx1"/>
              </a:solidFill>
              <a:effectLst/>
              <a:latin typeface="+mn-lt"/>
              <a:ea typeface="+mn-ea"/>
              <a:cs typeface="+mn-cs"/>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i="0" kern="1200" dirty="0" smtClean="0">
                <a:solidFill>
                  <a:schemeClr val="tx1"/>
                </a:solidFill>
                <a:effectLst/>
                <a:latin typeface="+mn-lt"/>
                <a:ea typeface="+mn-ea"/>
                <a:cs typeface="+mn-cs"/>
              </a:rPr>
              <a:t>Generally, a "collateral source" is an</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private insurer, or self-insured municipality, which makes payments to a party that has the personal injury.</a:t>
            </a:r>
            <a:endParaRPr lang="en-US" sz="1200" b="0" i="0" u="none" kern="1200" dirty="0" smtClean="0">
              <a:solidFill>
                <a:schemeClr val="bg1"/>
              </a:solidFill>
              <a:effectLst/>
              <a:latin typeface="+mn-lt"/>
              <a:ea typeface="+mn-ea"/>
              <a:cs typeface="+mn-cs"/>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b="0" i="0" kern="1200" dirty="0" smtClean="0">
              <a:solidFill>
                <a:schemeClr val="tx1"/>
              </a:solidFill>
              <a:effectLst/>
              <a:latin typeface="+mn-lt"/>
              <a:ea typeface="+mn-ea"/>
              <a:cs typeface="+mn-cs"/>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i="0" kern="1200" dirty="0" smtClean="0">
                <a:solidFill>
                  <a:schemeClr val="tx1"/>
                </a:solidFill>
                <a:effectLst/>
                <a:latin typeface="+mn-lt"/>
                <a:ea typeface="+mn-ea"/>
                <a:cs typeface="+mn-cs"/>
              </a:rPr>
              <a:t>Based on common law.  Health insurance was not prevalent, a way to ensure plaintiff received full damages.</a:t>
            </a: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200" b="0" i="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smtClean="0">
                <a:solidFill>
                  <a:schemeClr val="tx1"/>
                </a:solidFill>
                <a:effectLst/>
                <a:latin typeface="+mn-lt"/>
                <a:ea typeface="+mn-ea"/>
                <a:cs typeface="+mn-cs"/>
              </a:rPr>
              <a:t>Created in the 80’s when the last significant tort reform/enactment was created in CT.  </a:t>
            </a:r>
          </a:p>
          <a:p>
            <a:endParaRPr lang="en-US" sz="1200" b="0" i="0" kern="1200" dirty="0" smtClean="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i="0" kern="1200" dirty="0" smtClean="0">
                <a:solidFill>
                  <a:schemeClr val="tx1"/>
                </a:solidFill>
                <a:effectLst/>
                <a:latin typeface="+mn-lt"/>
                <a:ea typeface="+mn-ea"/>
                <a:cs typeface="+mn-cs"/>
              </a:rPr>
              <a:t>***Why we wanted change:</a:t>
            </a:r>
            <a:r>
              <a:rPr lang="en-US" sz="1200" b="1" i="0" kern="1200" baseline="0" dirty="0" smtClean="0">
                <a:solidFill>
                  <a:schemeClr val="tx1"/>
                </a:solidFill>
                <a:effectLst/>
                <a:latin typeface="+mn-lt"/>
                <a:ea typeface="+mn-ea"/>
                <a:cs typeface="+mn-cs"/>
              </a:rPr>
              <a:t> </a:t>
            </a:r>
            <a:r>
              <a:rPr lang="en-US" sz="1200" b="0" i="0" kern="1200" baseline="0" dirty="0" smtClean="0">
                <a:solidFill>
                  <a:schemeClr val="tx1"/>
                </a:solidFill>
                <a:effectLst/>
                <a:latin typeface="+mn-lt"/>
                <a:ea typeface="+mn-ea"/>
                <a:cs typeface="+mn-cs"/>
              </a:rPr>
              <a:t>Concerned that an </a:t>
            </a:r>
            <a:r>
              <a:rPr lang="en-US" sz="1200" b="0" i="0" kern="1200" dirty="0" smtClean="0">
                <a:solidFill>
                  <a:schemeClr val="tx1"/>
                </a:solidFill>
                <a:effectLst/>
                <a:latin typeface="+mn-lt"/>
                <a:ea typeface="+mn-ea"/>
                <a:cs typeface="+mn-cs"/>
              </a:rPr>
              <a:t>injured party should not be allowed a "double recovery." </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i="0" kern="1200" dirty="0" smtClean="0">
                <a:solidFill>
                  <a:schemeClr val="tx1"/>
                </a:solidFill>
                <a:effectLst/>
                <a:latin typeface="+mn-lt"/>
                <a:ea typeface="+mn-ea"/>
                <a:cs typeface="+mn-cs"/>
              </a:rPr>
              <a:t>Should not be allowed to secure health benefits and recoup</a:t>
            </a:r>
            <a:r>
              <a:rPr lang="en-US" sz="1200" b="0" i="0" kern="1200" baseline="0" dirty="0" smtClean="0">
                <a:solidFill>
                  <a:schemeClr val="tx1"/>
                </a:solidFill>
                <a:effectLst/>
                <a:latin typeface="+mn-lt"/>
                <a:ea typeface="+mn-ea"/>
                <a:cs typeface="+mn-cs"/>
              </a:rPr>
              <a:t> the costs of those benefits.</a:t>
            </a:r>
            <a:endParaRPr lang="en-US" sz="1200" b="0" i="0" kern="1200" dirty="0" smtClean="0">
              <a:solidFill>
                <a:schemeClr val="tx1"/>
              </a:solidFill>
              <a:effectLst/>
              <a:latin typeface="+mn-lt"/>
              <a:ea typeface="+mn-ea"/>
              <a:cs typeface="+mn-cs"/>
            </a:endParaRP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i="0" kern="1200" dirty="0" smtClean="0">
                <a:solidFill>
                  <a:schemeClr val="tx1"/>
                </a:solidFill>
                <a:effectLst/>
                <a:latin typeface="+mn-lt"/>
                <a:ea typeface="+mn-ea"/>
                <a:cs typeface="+mn-cs"/>
              </a:rPr>
              <a:t>It is believed that injured parties should recover only for the actual damages they have incurred</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i="0" kern="1200" dirty="0" smtClean="0">
                <a:solidFill>
                  <a:schemeClr val="tx1"/>
                </a:solidFill>
                <a:effectLst/>
                <a:latin typeface="+mn-lt"/>
                <a:ea typeface="+mn-ea"/>
                <a:cs typeface="+mn-cs"/>
              </a:rPr>
              <a:t>Should not be allowed to profit from another's loss. </a:t>
            </a:r>
          </a:p>
          <a:p>
            <a:endParaRPr lang="en-US" sz="1200" b="0" i="0" kern="1200" dirty="0" smtClean="0">
              <a:solidFill>
                <a:schemeClr val="tx1"/>
              </a:solidFill>
              <a:effectLst/>
              <a:latin typeface="+mn-lt"/>
              <a:ea typeface="+mn-ea"/>
              <a:cs typeface="+mn-cs"/>
            </a:endParaRPr>
          </a:p>
          <a:p>
            <a:r>
              <a:rPr lang="en-US" sz="1200" b="0" i="1" kern="1200" dirty="0" smtClean="0">
                <a:solidFill>
                  <a:schemeClr val="tx1"/>
                </a:solidFill>
                <a:effectLst/>
                <a:latin typeface="+mn-lt"/>
                <a:ea typeface="+mn-ea"/>
                <a:cs typeface="+mn-cs"/>
              </a:rPr>
              <a:t>[A</a:t>
            </a:r>
            <a:r>
              <a:rPr lang="en-US" sz="1200" b="0" i="1" kern="1200" baseline="0" dirty="0" smtClean="0">
                <a:solidFill>
                  <a:schemeClr val="tx1"/>
                </a:solidFill>
                <a:effectLst/>
                <a:latin typeface="+mn-lt"/>
                <a:ea typeface="+mn-ea"/>
                <a:cs typeface="+mn-cs"/>
              </a:rPr>
              <a:t> </a:t>
            </a:r>
            <a:r>
              <a:rPr lang="en-US" sz="1200" b="0" i="1" kern="1200" dirty="0" smtClean="0">
                <a:solidFill>
                  <a:schemeClr val="tx1"/>
                </a:solidFill>
                <a:effectLst/>
                <a:latin typeface="+mn-lt"/>
                <a:ea typeface="+mn-ea"/>
                <a:cs typeface="+mn-cs"/>
              </a:rPr>
              <a:t>subrogation claim allows the innocent paying party, also known as a "collateral source," to stand in the shoes of the injured party]</a:t>
            </a:r>
          </a:p>
          <a:p>
            <a:endParaRPr lang="en-US" sz="1200" b="0" i="0" kern="1200" dirty="0" smtClean="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1" kern="1200" dirty="0" smtClean="0">
                <a:solidFill>
                  <a:schemeClr val="tx1"/>
                </a:solidFill>
                <a:effectLst/>
                <a:latin typeface="+mn-lt"/>
                <a:ea typeface="+mn-ea"/>
                <a:cs typeface="+mn-cs"/>
              </a:rPr>
              <a:t>[Subrogation issues involve the question of which part of a settlement or jury verdict must be used to repay the collateral source for payments made to the injured party]</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kern="1200" dirty="0" smtClean="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kern="1200" dirty="0" smtClean="0">
                <a:solidFill>
                  <a:schemeClr val="tx1"/>
                </a:solidFill>
                <a:effectLst/>
                <a:latin typeface="+mn-lt"/>
                <a:ea typeface="+mn-ea"/>
                <a:cs typeface="+mn-cs"/>
              </a:rPr>
              <a:t>*Marciano</a:t>
            </a:r>
            <a:r>
              <a:rPr lang="en-US" sz="1200" b="0" i="0" kern="1200" baseline="0" dirty="0" smtClean="0">
                <a:solidFill>
                  <a:schemeClr val="tx1"/>
                </a:solidFill>
                <a:effectLst/>
                <a:latin typeface="+mn-lt"/>
                <a:ea typeface="+mn-ea"/>
                <a:cs typeface="+mn-cs"/>
              </a:rPr>
              <a:t> ruled on by the Supreme Court in December of 2016 - </a:t>
            </a:r>
            <a:r>
              <a:rPr lang="en-US" sz="1200" b="1" dirty="0" smtClean="0">
                <a:solidFill>
                  <a:schemeClr val="accent6"/>
                </a:solidFill>
              </a:rPr>
              <a:t>No collateral source reduction is permitted if any right of subrogation exists.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kern="1200" dirty="0" smtClean="0">
              <a:solidFill>
                <a:schemeClr val="tx1"/>
              </a:solidFill>
              <a:effectLst/>
              <a:latin typeface="+mn-lt"/>
              <a:ea typeface="+mn-ea"/>
              <a:cs typeface="+mn-cs"/>
            </a:endParaRPr>
          </a:p>
          <a:p>
            <a:endParaRPr lang="en-US" dirty="0"/>
          </a:p>
        </p:txBody>
      </p:sp>
    </p:spTree>
    <p:extLst>
      <p:ext uri="{BB962C8B-B14F-4D97-AF65-F5344CB8AC3E}">
        <p14:creationId xmlns:p14="http://schemas.microsoft.com/office/powerpoint/2010/main" val="2005603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Refers to the law that prohibits the payment from collateral sources</a:t>
            </a:r>
          </a:p>
          <a:p>
            <a:endParaRPr lang="en-US" dirty="0" smtClean="0"/>
          </a:p>
          <a:p>
            <a:r>
              <a:rPr lang="en-US" dirty="0" smtClean="0"/>
              <a:t>Bill</a:t>
            </a:r>
            <a:r>
              <a:rPr lang="en-US" baseline="0" dirty="0" smtClean="0"/>
              <a:t> </a:t>
            </a:r>
            <a:r>
              <a:rPr lang="en-US" dirty="0" smtClean="0"/>
              <a:t>allows an exception for municipal self-insured health plans</a:t>
            </a:r>
          </a:p>
          <a:p>
            <a:endParaRPr lang="en-US" dirty="0" smtClean="0"/>
          </a:p>
          <a:p>
            <a:r>
              <a:rPr lang="en-US" dirty="0" smtClean="0"/>
              <a:t>“</a:t>
            </a:r>
            <a:r>
              <a:rPr lang="en-US" sz="1200" b="0" i="0" kern="1200" dirty="0" smtClean="0">
                <a:solidFill>
                  <a:schemeClr val="tx1"/>
                </a:solidFill>
                <a:effectLst/>
                <a:latin typeface="+mn-lt"/>
                <a:ea typeface="+mn-ea"/>
                <a:cs typeface="+mn-cs"/>
              </a:rPr>
              <a:t>phrase “unless otherwise provided by law” in CGS § 52-225c has led some health insurers to claim that their right of reimbursement is contractual and thus should be protected under the phrase. ”</a:t>
            </a:r>
            <a:endParaRPr lang="en-US" dirty="0" smtClean="0"/>
          </a:p>
          <a:p>
            <a:endParaRPr lang="en-US" dirty="0" smtClean="0"/>
          </a:p>
          <a:p>
            <a:r>
              <a:rPr lang="en-US" dirty="0" smtClean="0"/>
              <a:t>**The bill had a public hearing,</a:t>
            </a:r>
            <a:r>
              <a:rPr lang="en-US" baseline="0" dirty="0" smtClean="0"/>
              <a:t> general support</a:t>
            </a:r>
          </a:p>
          <a:p>
            <a:pPr marL="628650" lvl="1" indent="-171450">
              <a:buFont typeface="Arial" panose="020B0604020202020204" pitchFamily="34" charset="0"/>
              <a:buChar char="•"/>
            </a:pPr>
            <a:r>
              <a:rPr lang="en-US" baseline="0" dirty="0" smtClean="0"/>
              <a:t>Difficult to understand</a:t>
            </a:r>
          </a:p>
          <a:p>
            <a:pPr marL="628650" lvl="1" indent="-171450">
              <a:buFont typeface="Arial" panose="020B0604020202020204" pitchFamily="34" charset="0"/>
              <a:buChar char="•"/>
            </a:pPr>
            <a:r>
              <a:rPr lang="en-US" baseline="0" dirty="0" smtClean="0"/>
              <a:t>Problems within the Judiciary Committee</a:t>
            </a:r>
          </a:p>
          <a:p>
            <a:pPr marL="628650" lvl="1" indent="-171450">
              <a:buFont typeface="Arial" panose="020B0604020202020204" pitchFamily="34" charset="0"/>
              <a:buChar char="•"/>
            </a:pPr>
            <a:endParaRPr lang="en-US" baseline="0" dirty="0" smtClean="0"/>
          </a:p>
          <a:p>
            <a:pPr marL="171450" lvl="0" indent="-171450">
              <a:buFont typeface="Arial" panose="020B0604020202020204" pitchFamily="34" charset="0"/>
              <a:buChar char="•"/>
            </a:pPr>
            <a:r>
              <a:rPr lang="en-US" baseline="0" dirty="0" smtClean="0"/>
              <a:t>Did not go anywhere until 2017 session.</a:t>
            </a:r>
            <a:endParaRPr lang="en-US" dirty="0"/>
          </a:p>
        </p:txBody>
      </p:sp>
    </p:spTree>
    <p:extLst>
      <p:ext uri="{BB962C8B-B14F-4D97-AF65-F5344CB8AC3E}">
        <p14:creationId xmlns:p14="http://schemas.microsoft.com/office/powerpoint/2010/main" val="2628112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marL="0" indent="0">
              <a:buFont typeface="Arial" panose="020B0604020202020204" pitchFamily="34" charset="0"/>
              <a:buNone/>
            </a:pPr>
            <a:r>
              <a:rPr lang="en-US" dirty="0" smtClean="0"/>
              <a:t>CTLA opposed because:</a:t>
            </a:r>
          </a:p>
          <a:p>
            <a:pPr marL="171450" indent="-171450">
              <a:buFont typeface="Arial" panose="020B0604020202020204" pitchFamily="34" charset="0"/>
              <a:buChar char="•"/>
            </a:pPr>
            <a:r>
              <a:rPr lang="en-US" dirty="0" smtClean="0"/>
              <a:t>proposal</a:t>
            </a:r>
            <a:r>
              <a:rPr lang="en-US" baseline="0" dirty="0" smtClean="0"/>
              <a:t> would have been consistent with current law in areas where a right of subrogation exists.</a:t>
            </a:r>
          </a:p>
          <a:p>
            <a:pPr marL="171450" indent="-171450">
              <a:buFont typeface="Arial" panose="020B0604020202020204" pitchFamily="34" charset="0"/>
              <a:buChar char="•"/>
            </a:pPr>
            <a:r>
              <a:rPr lang="en-US" baseline="0" dirty="0" smtClean="0"/>
              <a:t>Impede resolution process</a:t>
            </a:r>
          </a:p>
          <a:p>
            <a:pPr marL="171450" indent="-171450">
              <a:buFont typeface="Arial" panose="020B0604020202020204" pitchFamily="34" charset="0"/>
              <a:buChar char="•"/>
            </a:pPr>
            <a:r>
              <a:rPr lang="en-US" baseline="0" dirty="0" smtClean="0"/>
              <a:t>Complicate personal injury as the municipality would be forced to be an intervener</a:t>
            </a:r>
          </a:p>
          <a:p>
            <a:pPr marL="171450" indent="-171450">
              <a:buFont typeface="Arial" panose="020B0604020202020204" pitchFamily="34" charset="0"/>
              <a:buChar char="•"/>
            </a:pPr>
            <a:r>
              <a:rPr lang="en-US" baseline="0" dirty="0" smtClean="0"/>
              <a:t>Will confuse collateral source proceedings</a:t>
            </a:r>
          </a:p>
          <a:p>
            <a:pPr marL="171450" indent="-171450">
              <a:buFont typeface="Arial" panose="020B0604020202020204" pitchFamily="34" charset="0"/>
              <a:buChar char="•"/>
            </a:pPr>
            <a:r>
              <a:rPr lang="en-US" baseline="0" dirty="0" smtClean="0"/>
              <a:t>Allows recovery without regard for any other reduction given up by the plaintiff.</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aseline="0" dirty="0" smtClean="0"/>
              <a:t>We had concerns with the alternative:</a:t>
            </a:r>
          </a:p>
          <a:p>
            <a:pPr marL="171450" indent="-171450">
              <a:buFont typeface="Arial" panose="020B0604020202020204" pitchFamily="34" charset="0"/>
              <a:buChar char="•"/>
            </a:pPr>
            <a:r>
              <a:rPr lang="en-US" i="1" dirty="0" smtClean="0"/>
              <a:t>[Self-insured municipalities do not have a premium because it incurs 100% of benefits – and contribute to HAS.]</a:t>
            </a:r>
          </a:p>
          <a:p>
            <a:pPr marL="0" indent="0">
              <a:buFont typeface="Arial" panose="020B0604020202020204" pitchFamily="34" charset="0"/>
              <a:buNone/>
            </a:pPr>
            <a:endParaRPr lang="en-US" i="1" dirty="0" smtClean="0"/>
          </a:p>
          <a:p>
            <a:pPr marL="171450" indent="-171450">
              <a:buFont typeface="Arial" panose="020B0604020202020204" pitchFamily="34" charset="0"/>
              <a:buChar char="•"/>
            </a:pPr>
            <a:r>
              <a:rPr lang="en-US" dirty="0" smtClean="0"/>
              <a:t>Overly</a:t>
            </a:r>
            <a:r>
              <a:rPr lang="en-US" baseline="0" dirty="0" smtClean="0"/>
              <a:t> complicated to apply</a:t>
            </a:r>
          </a:p>
          <a:p>
            <a:pPr marL="0" indent="0">
              <a:buFont typeface="Arial" panose="020B0604020202020204" pitchFamily="34" charset="0"/>
              <a:buNone/>
            </a:pPr>
            <a:endParaRPr lang="en-US" baseline="0" dirty="0" smtClean="0"/>
          </a:p>
          <a:p>
            <a:pPr marL="171450" indent="-171450">
              <a:buFont typeface="Arial" panose="020B0604020202020204" pitchFamily="34" charset="0"/>
              <a:buChar char="•"/>
            </a:pPr>
            <a:r>
              <a:rPr lang="en-US" baseline="0" dirty="0" smtClean="0"/>
              <a:t>Lien would be similar to Medicare and Medicaid</a:t>
            </a:r>
          </a:p>
          <a:p>
            <a:pPr marL="628650" lvl="1" indent="-171450">
              <a:buFont typeface="Arial" panose="020B0604020202020204" pitchFamily="34" charset="0"/>
              <a:buChar char="•"/>
            </a:pPr>
            <a:r>
              <a:rPr lang="en-US" baseline="0" dirty="0" smtClean="0"/>
              <a:t>There would be allowed a deduction for attorneys’ fees and costs of litigation – no credit or premium payment</a:t>
            </a:r>
          </a:p>
          <a:p>
            <a:pPr marL="628650" lvl="1" indent="-171450">
              <a:buFont typeface="Arial" panose="020B0604020202020204" pitchFamily="34" charset="0"/>
              <a:buChar char="•"/>
            </a:pPr>
            <a:r>
              <a:rPr lang="en-US" baseline="0" dirty="0" smtClean="0"/>
              <a:t>If insufficient money to cover, equitable proportion based on the Superior Court would have final jurisdiction</a:t>
            </a:r>
          </a:p>
          <a:p>
            <a:pPr marL="0" lvl="0" indent="0">
              <a:buFont typeface="Arial" panose="020B0604020202020204" pitchFamily="34" charset="0"/>
              <a:buNone/>
            </a:pPr>
            <a:endParaRPr lang="en-US" baseline="0" dirty="0" smtClean="0"/>
          </a:p>
          <a:p>
            <a:pPr marL="171450" lvl="0" indent="-171450">
              <a:buFont typeface="Arial" panose="020B0604020202020204" pitchFamily="34" charset="0"/>
              <a:buChar char="•"/>
            </a:pPr>
            <a:r>
              <a:rPr lang="en-US" baseline="0" dirty="0" smtClean="0"/>
              <a:t>***The floor was the biggest issue </a:t>
            </a:r>
          </a:p>
          <a:p>
            <a:pPr marL="628650" lvl="1" indent="-171450">
              <a:buFont typeface="Arial" panose="020B0604020202020204" pitchFamily="34" charset="0"/>
              <a:buChar char="•"/>
            </a:pPr>
            <a:r>
              <a:rPr lang="en-US" baseline="0" dirty="0" smtClean="0"/>
              <a:t>Tried to have no floor</a:t>
            </a:r>
          </a:p>
          <a:p>
            <a:pPr marL="628650" lvl="1" indent="-171450">
              <a:buFont typeface="Arial" panose="020B0604020202020204" pitchFamily="34" charset="0"/>
              <a:buChar char="•"/>
            </a:pPr>
            <a:r>
              <a:rPr lang="en-US" baseline="0" dirty="0" smtClean="0"/>
              <a:t>Decrease the amount</a:t>
            </a:r>
          </a:p>
          <a:p>
            <a:pPr marL="628650" lvl="1" indent="-171450">
              <a:buFont typeface="Arial" panose="020B0604020202020204" pitchFamily="34" charset="0"/>
              <a:buChar char="•"/>
            </a:pPr>
            <a:r>
              <a:rPr lang="en-US" baseline="0" dirty="0" smtClean="0"/>
              <a:t>Argument that it is difficult to track the claims</a:t>
            </a:r>
          </a:p>
          <a:p>
            <a:pPr marL="628650" lvl="1" indent="-171450">
              <a:buFont typeface="Arial" panose="020B0604020202020204" pitchFamily="34" charset="0"/>
              <a:buChar char="•"/>
            </a:pPr>
            <a:endParaRPr lang="en-US" baseline="0" dirty="0" smtClean="0"/>
          </a:p>
          <a:p>
            <a:pPr marL="171450" lvl="0" indent="-171450">
              <a:buFont typeface="Arial" panose="020B0604020202020204" pitchFamily="34" charset="0"/>
              <a:buChar char="•"/>
            </a:pPr>
            <a:r>
              <a:rPr lang="en-US" baseline="0" dirty="0" smtClean="0"/>
              <a:t>Both bills were passed out as a “work in progress”</a:t>
            </a:r>
          </a:p>
          <a:p>
            <a:pPr marL="0" lvl="0" indent="0">
              <a:buFont typeface="Arial" panose="020B0604020202020204" pitchFamily="34" charset="0"/>
              <a:buNone/>
            </a:pPr>
            <a:endParaRPr lang="en-US" baseline="0" dirty="0" smtClean="0"/>
          </a:p>
          <a:p>
            <a:pPr marL="171450" lvl="0" indent="-171450">
              <a:buFont typeface="Arial" panose="020B0604020202020204" pitchFamily="34" charset="0"/>
              <a:buChar char="•"/>
            </a:pPr>
            <a:r>
              <a:rPr lang="en-US" baseline="0" dirty="0" smtClean="0"/>
              <a:t>Continued to negotiate – which bill to use</a:t>
            </a:r>
          </a:p>
          <a:p>
            <a:pPr marL="171450" lvl="0" indent="-171450">
              <a:buFont typeface="Arial" panose="020B0604020202020204" pitchFamily="34" charset="0"/>
              <a:buChar char="•"/>
            </a:pPr>
            <a:endParaRPr lang="en-US" baseline="0" dirty="0" smtClean="0"/>
          </a:p>
          <a:p>
            <a:pPr marL="171450" lvl="0" indent="-171450">
              <a:buFont typeface="Arial" panose="020B0604020202020204" pitchFamily="34" charset="0"/>
              <a:buChar char="•"/>
            </a:pPr>
            <a:r>
              <a:rPr lang="en-US" baseline="0" dirty="0" smtClean="0"/>
              <a:t>CCM and CAMA decided to hold off – try again next year</a:t>
            </a:r>
          </a:p>
          <a:p>
            <a:pPr marL="171450" lvl="0" indent="-171450">
              <a:buFont typeface="Arial" panose="020B0604020202020204" pitchFamily="34" charset="0"/>
              <a:buChar char="•"/>
            </a:pPr>
            <a:endParaRPr lang="en-US" baseline="0" dirty="0" smtClean="0"/>
          </a:p>
          <a:p>
            <a:pPr marL="171450" lvl="0" indent="-171450">
              <a:buFont typeface="Arial" panose="020B0604020202020204" pitchFamily="34" charset="0"/>
              <a:buChar char="•"/>
            </a:pPr>
            <a:r>
              <a:rPr lang="en-US" baseline="0" dirty="0" smtClean="0"/>
              <a:t>Individual legislators wanted a “win”</a:t>
            </a:r>
          </a:p>
          <a:p>
            <a:pPr marL="628650" lvl="1" indent="-171450">
              <a:buFont typeface="Arial" panose="020B0604020202020204" pitchFamily="34" charset="0"/>
              <a:buChar char="•"/>
            </a:pPr>
            <a:endParaRPr lang="en-US" dirty="0"/>
          </a:p>
        </p:txBody>
      </p:sp>
    </p:spTree>
    <p:extLst>
      <p:ext uri="{BB962C8B-B14F-4D97-AF65-F5344CB8AC3E}">
        <p14:creationId xmlns:p14="http://schemas.microsoft.com/office/powerpoint/2010/main" val="39615936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Tree>
    <p:extLst>
      <p:ext uri="{BB962C8B-B14F-4D97-AF65-F5344CB8AC3E}">
        <p14:creationId xmlns:p14="http://schemas.microsoft.com/office/powerpoint/2010/main" val="3178568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Needs</a:t>
            </a:r>
            <a:r>
              <a:rPr lang="en-US" baseline="0" dirty="0" smtClean="0"/>
              <a:t> to be any money from its own revenue, not a premium</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aseline="0" dirty="0" smtClean="0"/>
              <a:t>{Second Bullet}</a:t>
            </a:r>
          </a:p>
          <a:p>
            <a:pPr marL="171450" indent="-171450">
              <a:buFont typeface="Arial" panose="020B0604020202020204" pitchFamily="34" charset="0"/>
              <a:buChar char="•"/>
            </a:pPr>
            <a:r>
              <a:rPr lang="en-US" baseline="0" dirty="0" smtClean="0"/>
              <a:t>Does not cover stop-lose insurance</a:t>
            </a:r>
          </a:p>
          <a:p>
            <a:pPr marL="628650" lvl="1" indent="-171450">
              <a:buFont typeface="Arial" panose="020B0604020202020204" pitchFamily="34" charset="0"/>
              <a:buChar char="•"/>
            </a:pPr>
            <a:r>
              <a:rPr lang="en-US" baseline="0" dirty="0" smtClean="0"/>
              <a:t>Claim in between 15k and stop loss</a:t>
            </a:r>
          </a:p>
          <a:p>
            <a:pPr marL="628650" lvl="1" indent="-171450">
              <a:buFont typeface="Arial" panose="020B0604020202020204" pitchFamily="34" charset="0"/>
              <a:buChar char="•"/>
            </a:pPr>
            <a:r>
              <a:rPr lang="en-US" baseline="0" dirty="0" smtClean="0"/>
              <a:t>Ex. Stop lose at $50k, medical is $75, only allowed $35 (between the 15K and when stop lose kicked in)</a:t>
            </a:r>
            <a:endParaRPr lang="en-US" dirty="0"/>
          </a:p>
        </p:txBody>
      </p:sp>
    </p:spTree>
    <p:extLst>
      <p:ext uri="{BB962C8B-B14F-4D97-AF65-F5344CB8AC3E}">
        <p14:creationId xmlns:p14="http://schemas.microsoft.com/office/powerpoint/2010/main" val="2929948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p:cNvSpPr/>
          <p:nvPr/>
        </p:nvSpPr>
        <p:spPr>
          <a:xfrm>
            <a:off x="0" y="0"/>
            <a:ext cx="9144000" cy="609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Footer Placeholder 3"/>
          <p:cNvSpPr>
            <a:spLocks noGrp="1"/>
          </p:cNvSpPr>
          <p:nvPr userDrawn="1"/>
        </p:nvSpPr>
        <p:spPr>
          <a:xfrm>
            <a:off x="76200" y="6562725"/>
            <a:ext cx="9067800" cy="295275"/>
          </a:xfrm>
          <a:prstGeom prst="rect">
            <a:avLst/>
          </a:prstGeom>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ctr">
              <a:defRPr/>
            </a:pPr>
            <a:r>
              <a:rPr lang="en-US" sz="1600" dirty="0" smtClean="0">
                <a:latin typeface="Arial" panose="020B0604020202020204" pitchFamily="34" charset="0"/>
              </a:rPr>
              <a:t>PA 17-165 Review</a:t>
            </a:r>
            <a:endParaRPr lang="en-US" sz="1600" dirty="0">
              <a:latin typeface="Arial" panose="020B0604020202020204" pitchFamily="34" charset="0"/>
            </a:endParaRPr>
          </a:p>
        </p:txBody>
      </p:sp>
      <p:sp>
        <p:nvSpPr>
          <p:cNvPr id="7" name="Slide Number Placeholder 4"/>
          <p:cNvSpPr>
            <a:spLocks noGrp="1"/>
          </p:cNvSpPr>
          <p:nvPr userDrawn="1"/>
        </p:nvSpPr>
        <p:spPr>
          <a:xfrm>
            <a:off x="8653463" y="6273800"/>
            <a:ext cx="539750" cy="360363"/>
          </a:xfrm>
          <a:prstGeom prst="rect">
            <a:avLst/>
          </a:prstGeom>
        </p:spPr>
        <p:txBody>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defRPr/>
            </a:pPr>
            <a:fld id="{F264D710-6946-435E-898B-D264E5AA51A5}" type="slidenum">
              <a:rPr lang="en-US" altLang="en-US" sz="1400" smtClean="0"/>
              <a:pPr>
                <a:defRPr/>
              </a:pPr>
              <a:t>‹#›</a:t>
            </a:fld>
            <a:endParaRPr lang="en-US" altLang="en-US" sz="1600" dirty="0"/>
          </a:p>
        </p:txBody>
      </p:sp>
      <p:sp>
        <p:nvSpPr>
          <p:cNvPr id="17" name="Text Placeholder 2"/>
          <p:cNvSpPr>
            <a:spLocks noGrp="1"/>
          </p:cNvSpPr>
          <p:nvPr>
            <p:ph idx="14"/>
          </p:nvPr>
        </p:nvSpPr>
        <p:spPr>
          <a:xfrm>
            <a:off x="304800" y="1493837"/>
            <a:ext cx="8534400" cy="4525963"/>
          </a:xfrm>
          <a:prstGeom prst="rect">
            <a:avLst/>
          </a:prstGeom>
        </p:spPr>
        <p:txBody>
          <a:bodyPr rtlCol="0">
            <a:normAutofit/>
          </a:bodyPr>
          <a:lstStyle>
            <a:lvl1pPr algn="l">
              <a:defRPr sz="2300">
                <a:solidFill>
                  <a:schemeClr val="bg1"/>
                </a:solidFill>
                <a:latin typeface="Arial" panose="020B0604020202020204" pitchFamily="34" charset="0"/>
                <a:cs typeface="Arial" pitchFamily="34" charset="0"/>
              </a:defRPr>
            </a:lvl1pPr>
            <a:lvl2pPr algn="l">
              <a:defRPr>
                <a:solidFill>
                  <a:schemeClr val="bg1"/>
                </a:solidFill>
                <a:latin typeface="Arial" panose="020B0604020202020204" pitchFamily="34" charset="0"/>
              </a:defRPr>
            </a:lvl2pPr>
          </a:lstStyle>
          <a:p>
            <a:pPr lvl="0"/>
            <a:r>
              <a:rPr lang="en-US" dirty="0" smtClean="0"/>
              <a:t>Click to edit Master text styles</a:t>
            </a:r>
          </a:p>
          <a:p>
            <a:pPr lvl="1"/>
            <a:r>
              <a:rPr lang="en-US" dirty="0" smtClean="0"/>
              <a:t>Second level</a:t>
            </a:r>
          </a:p>
        </p:txBody>
      </p:sp>
      <p:sp>
        <p:nvSpPr>
          <p:cNvPr id="3" name="Footer Placeholder 2"/>
          <p:cNvSpPr>
            <a:spLocks noGrp="1"/>
          </p:cNvSpPr>
          <p:nvPr>
            <p:ph type="ftr" sz="quarter" idx="15"/>
          </p:nvPr>
        </p:nvSpPr>
        <p:spPr>
          <a:xfrm>
            <a:off x="-4762" y="6164262"/>
            <a:ext cx="9110662" cy="365125"/>
          </a:xfrm>
        </p:spPr>
        <p:txBody>
          <a:bodyPr/>
          <a:lstStyle>
            <a:lvl1pPr>
              <a:defRPr sz="2000"/>
            </a:lvl1pPr>
          </a:lstStyle>
          <a:p>
            <a:pPr>
              <a:defRPr/>
            </a:pPr>
            <a:r>
              <a:rPr lang="en-US" dirty="0" smtClean="0"/>
              <a:t>CCM Public Policy &amp; Advocacy</a:t>
            </a:r>
            <a:endParaRPr lang="en-US" dirty="0"/>
          </a:p>
        </p:txBody>
      </p:sp>
      <p:sp>
        <p:nvSpPr>
          <p:cNvPr id="8" name="Slide Number Placeholder 7"/>
          <p:cNvSpPr>
            <a:spLocks noGrp="1"/>
          </p:cNvSpPr>
          <p:nvPr>
            <p:ph type="sldNum" sz="quarter" idx="16"/>
          </p:nvPr>
        </p:nvSpPr>
        <p:spPr/>
        <p:txBody>
          <a:bodyPr/>
          <a:lstStyle/>
          <a:p>
            <a:pPr>
              <a:defRPr/>
            </a:pPr>
            <a:fld id="{F3D2F0F3-CC0F-4B15-9003-864EB12E54EC}" type="slidenum">
              <a:rPr lang="en-US" altLang="en-US" smtClean="0"/>
              <a:pPr>
                <a:defRPr/>
              </a:pPr>
              <a:t>‹#›</a:t>
            </a:fld>
            <a:endParaRPr lang="en-US" altLang="en-US" dirty="0"/>
          </a:p>
        </p:txBody>
      </p:sp>
    </p:spTree>
    <p:extLst>
      <p:ext uri="{BB962C8B-B14F-4D97-AF65-F5344CB8AC3E}">
        <p14:creationId xmlns:p14="http://schemas.microsoft.com/office/powerpoint/2010/main" val="3413073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Rectangle 3"/>
          <p:cNvSpPr/>
          <p:nvPr/>
        </p:nvSpPr>
        <p:spPr>
          <a:xfrm>
            <a:off x="0" y="0"/>
            <a:ext cx="9144000" cy="609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TextBox 11"/>
          <p:cNvSpPr txBox="1"/>
          <p:nvPr userDrawn="1"/>
        </p:nvSpPr>
        <p:spPr>
          <a:xfrm>
            <a:off x="0" y="6096000"/>
            <a:ext cx="9144000" cy="738664"/>
          </a:xfrm>
          <a:prstGeom prst="rect">
            <a:avLst/>
          </a:prstGeom>
          <a:noFill/>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lang="en-US" sz="2000" dirty="0" smtClean="0"/>
              <a:t>CCM Public Policy &amp; Advocacy</a:t>
            </a:r>
          </a:p>
          <a:p>
            <a:pPr algn="ctr" fontAlgn="auto">
              <a:spcBef>
                <a:spcPts val="0"/>
              </a:spcBef>
              <a:spcAft>
                <a:spcPts val="0"/>
              </a:spcAft>
              <a:defRPr/>
            </a:pPr>
            <a:endParaRPr lang="en-US" sz="2200" dirty="0">
              <a:cs typeface="Arial" panose="020B0604020202020204" pitchFamily="34" charset="0"/>
            </a:endParaRPr>
          </a:p>
        </p:txBody>
      </p:sp>
      <p:sp>
        <p:nvSpPr>
          <p:cNvPr id="6" name="Footer Placeholder 3"/>
          <p:cNvSpPr>
            <a:spLocks noGrp="1"/>
          </p:cNvSpPr>
          <p:nvPr userDrawn="1"/>
        </p:nvSpPr>
        <p:spPr>
          <a:xfrm>
            <a:off x="76200" y="6562725"/>
            <a:ext cx="9067800" cy="295275"/>
          </a:xfrm>
          <a:prstGeom prst="rect">
            <a:avLst/>
          </a:prstGeom>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1600" dirty="0" smtClean="0">
                <a:latin typeface="Arial" panose="020B0604020202020204" pitchFamily="34" charset="0"/>
              </a:rPr>
              <a:t>PA 17-165 Review</a:t>
            </a:r>
          </a:p>
          <a:p>
            <a:pPr algn="ctr">
              <a:defRPr/>
            </a:pPr>
            <a:endParaRPr lang="en-US" sz="1600" dirty="0">
              <a:latin typeface="Arial" panose="020B0604020202020204" pitchFamily="34" charset="0"/>
            </a:endParaRPr>
          </a:p>
        </p:txBody>
      </p:sp>
      <p:sp>
        <p:nvSpPr>
          <p:cNvPr id="7" name="Slide Number Placeholder 4"/>
          <p:cNvSpPr>
            <a:spLocks noGrp="1"/>
          </p:cNvSpPr>
          <p:nvPr userDrawn="1"/>
        </p:nvSpPr>
        <p:spPr>
          <a:xfrm>
            <a:off x="8653463" y="6273800"/>
            <a:ext cx="539750" cy="360363"/>
          </a:xfrm>
          <a:prstGeom prst="rect">
            <a:avLst/>
          </a:prstGeom>
        </p:spPr>
        <p:txBody>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defRPr/>
            </a:pPr>
            <a:fld id="{BBE3BD0F-BC4D-4EFE-A77A-F13FABEEB826}" type="slidenum">
              <a:rPr lang="en-US" altLang="en-US" sz="1400" smtClean="0"/>
              <a:pPr>
                <a:defRPr/>
              </a:pPr>
              <a:t>‹#›</a:t>
            </a:fld>
            <a:endParaRPr lang="en-US" altLang="en-US" sz="1600" dirty="0"/>
          </a:p>
        </p:txBody>
      </p:sp>
      <p:sp>
        <p:nvSpPr>
          <p:cNvPr id="16" name="Title 1"/>
          <p:cNvSpPr>
            <a:spLocks noGrp="1"/>
          </p:cNvSpPr>
          <p:nvPr>
            <p:ph type="title"/>
          </p:nvPr>
        </p:nvSpPr>
        <p:spPr>
          <a:xfrm>
            <a:off x="304800" y="304800"/>
            <a:ext cx="8534400" cy="1143000"/>
          </a:xfrm>
          <a:prstGeom prst="rect">
            <a:avLst/>
          </a:prstGeom>
        </p:spPr>
        <p:txBody>
          <a:bodyPr>
            <a:normAutofit/>
          </a:bodyPr>
          <a:lstStyle>
            <a:lvl1pPr algn="ctr">
              <a:defRPr sz="4200">
                <a:solidFill>
                  <a:schemeClr val="bg1"/>
                </a:solidFill>
                <a:latin typeface="Arial" panose="020B0604020202020204" pitchFamily="34" charset="0"/>
                <a:cs typeface="Arial" pitchFamily="34" charset="0"/>
              </a:defRPr>
            </a:lvl1pPr>
          </a:lstStyle>
          <a:p>
            <a:r>
              <a:rPr lang="en-US" dirty="0" smtClean="0"/>
              <a:t>Click to edit Master title style</a:t>
            </a:r>
            <a:endParaRPr lang="en-US" dirty="0"/>
          </a:p>
        </p:txBody>
      </p:sp>
      <p:sp>
        <p:nvSpPr>
          <p:cNvPr id="17" name="Text Placeholder 2"/>
          <p:cNvSpPr>
            <a:spLocks noGrp="1"/>
          </p:cNvSpPr>
          <p:nvPr>
            <p:ph idx="14"/>
          </p:nvPr>
        </p:nvSpPr>
        <p:spPr>
          <a:xfrm>
            <a:off x="304800" y="1493837"/>
            <a:ext cx="8534400" cy="4525963"/>
          </a:xfrm>
          <a:prstGeom prst="rect">
            <a:avLst/>
          </a:prstGeom>
        </p:spPr>
        <p:txBody>
          <a:bodyPr rtlCol="0">
            <a:normAutofit/>
          </a:bodyPr>
          <a:lstStyle>
            <a:lvl1pPr algn="l">
              <a:defRPr sz="2300">
                <a:solidFill>
                  <a:schemeClr val="bg1"/>
                </a:solidFill>
                <a:latin typeface="Arial" panose="020B0604020202020204" pitchFamily="34" charset="0"/>
                <a:cs typeface="Arial" pitchFamily="34" charset="0"/>
              </a:defRPr>
            </a:lvl1pPr>
            <a:lvl2pPr algn="l">
              <a:defRPr>
                <a:solidFill>
                  <a:schemeClr val="bg1"/>
                </a:solidFill>
                <a:latin typeface="Arial" panose="020B0604020202020204" pitchFamily="34" charset="0"/>
              </a:defRPr>
            </a:lvl2pPr>
          </a:lstStyle>
          <a:p>
            <a:pPr lvl="0"/>
            <a:r>
              <a:rPr lang="en-US" dirty="0" smtClean="0"/>
              <a:t>Click to edit Master text styles</a:t>
            </a:r>
          </a:p>
          <a:p>
            <a:pPr lvl="1"/>
            <a:r>
              <a:rPr lang="en-US" dirty="0" smtClean="0"/>
              <a:t>Second level</a:t>
            </a:r>
          </a:p>
        </p:txBody>
      </p:sp>
      <p:pic>
        <p:nvPicPr>
          <p:cNvPr id="8" name="Picture 1"/>
          <p:cNvPicPr>
            <a:picLocks noChangeAspect="1"/>
          </p:cNvPicPr>
          <p:nvPr userDrawn="1"/>
        </p:nvPicPr>
        <p:blipFill>
          <a:blip r:embed="rId2" cstate="print">
            <a:extLst>
              <a:ext uri="{28A0092B-C50C-407E-A947-70E740481C1C}">
                <a14:useLocalDpi xmlns:a14="http://schemas.microsoft.com/office/drawing/2010/main" val="0"/>
              </a:ext>
            </a:extLst>
          </a:blip>
          <a:srcRect r="-1262" b="24786"/>
          <a:stretch>
            <a:fillRect/>
          </a:stretch>
        </p:blipFill>
        <p:spPr bwMode="auto">
          <a:xfrm>
            <a:off x="457200" y="6229349"/>
            <a:ext cx="55562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111794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92527171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Content Placeholder 4"/>
          <p:cNvSpPr txBox="1">
            <a:spLocks/>
          </p:cNvSpPr>
          <p:nvPr userDrawn="1"/>
        </p:nvSpPr>
        <p:spPr bwMode="auto">
          <a:xfrm>
            <a:off x="26988" y="1524000"/>
            <a:ext cx="9117012"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defRPr/>
            </a:pPr>
            <a:endParaRPr lang="en-US" altLang="en-US" sz="2400" dirty="0" smtClean="0"/>
          </a:p>
        </p:txBody>
      </p:sp>
    </p:spTree>
    <p:extLst>
      <p:ext uri="{BB962C8B-B14F-4D97-AF65-F5344CB8AC3E}">
        <p14:creationId xmlns:p14="http://schemas.microsoft.com/office/powerpoint/2010/main" val="194179879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 name="Footer Placeholder 3"/>
          <p:cNvSpPr>
            <a:spLocks noGrp="1"/>
          </p:cNvSpPr>
          <p:nvPr>
            <p:ph type="ftr" sz="quarter" idx="3"/>
          </p:nvPr>
        </p:nvSpPr>
        <p:spPr>
          <a:xfrm>
            <a:off x="33338" y="6164263"/>
            <a:ext cx="9110662" cy="365125"/>
          </a:xfrm>
          <a:prstGeom prst="rect">
            <a:avLst/>
          </a:prstGeom>
        </p:spPr>
        <p:txBody>
          <a:bodyPr/>
          <a:lstStyle>
            <a:lvl1pPr algn="ctr" eaLnBrk="1" hangingPunct="1">
              <a:defRPr sz="1600">
                <a:latin typeface="Arial" panose="020B0604020202020204" pitchFamily="34" charset="0"/>
              </a:defRPr>
            </a:lvl1pPr>
          </a:lstStyle>
          <a:p>
            <a:pPr>
              <a:defRPr/>
            </a:pPr>
            <a:r>
              <a:rPr lang="en-US" dirty="0" smtClean="0"/>
              <a:t>CCM Public Policy &amp; Advocacy</a:t>
            </a:r>
            <a:endParaRPr lang="en-US" dirty="0"/>
          </a:p>
        </p:txBody>
      </p:sp>
      <p:sp>
        <p:nvSpPr>
          <p:cNvPr id="9" name="Slide Number Placeholder 4"/>
          <p:cNvSpPr>
            <a:spLocks noGrp="1"/>
          </p:cNvSpPr>
          <p:nvPr>
            <p:ph type="sldNum" sz="quarter" idx="4"/>
          </p:nvPr>
        </p:nvSpPr>
        <p:spPr>
          <a:xfrm>
            <a:off x="8686800" y="6199188"/>
            <a:ext cx="419100" cy="219075"/>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fld id="{F3D2F0F3-CC0F-4B15-9003-864EB12E54EC}" type="slidenum">
              <a:rPr lang="en-US" altLang="en-US"/>
              <a:pPr>
                <a:defRPr/>
              </a:pPr>
              <a:t>‹#›</a:t>
            </a:fld>
            <a:endParaRPr lang="en-US" altLang="en-US" dirty="0"/>
          </a:p>
        </p:txBody>
      </p:sp>
    </p:spTree>
  </p:cSld>
  <p:clrMap bg1="dk1" tx1="lt1" bg2="dk2" tx2="lt2" accent1="accent1" accent2="accent2" accent3="accent3" accent4="accent4" accent5="accent5" accent6="accent6" hlink="hlink" folHlink="folHlink"/>
  <p:sldLayoutIdLst>
    <p:sldLayoutId id="2147483922" r:id="rId1"/>
    <p:sldLayoutId id="2147483923" r:id="rId2"/>
    <p:sldLayoutId id="2147483924" r:id="rId3"/>
    <p:sldLayoutId id="2147483925" r:id="rId4"/>
  </p:sldLayoutIdLst>
  <p:timing>
    <p:tnLst>
      <p:par>
        <p:cTn id="1" dur="indefinite" restart="never" nodeType="tmRoot"/>
      </p:par>
    </p:tnLst>
  </p:timing>
  <p:hf sldNum="0" hdr="0" dt="0"/>
  <p:txStyles>
    <p:titleStyle>
      <a:lvl1pPr algn="ctr" rtl="0" eaLnBrk="0" fontAlgn="base" hangingPunct="0">
        <a:spcBef>
          <a:spcPct val="0"/>
        </a:spcBef>
        <a:spcAft>
          <a:spcPct val="0"/>
        </a:spcAft>
        <a:defRPr sz="42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200">
          <a:solidFill>
            <a:schemeClr val="tx1"/>
          </a:solidFill>
          <a:latin typeface="Arial" panose="020B0604020202020204" pitchFamily="34" charset="0"/>
        </a:defRPr>
      </a:lvl2pPr>
      <a:lvl3pPr algn="ctr" rtl="0" eaLnBrk="0" fontAlgn="base" hangingPunct="0">
        <a:spcBef>
          <a:spcPct val="0"/>
        </a:spcBef>
        <a:spcAft>
          <a:spcPct val="0"/>
        </a:spcAft>
        <a:defRPr sz="4200">
          <a:solidFill>
            <a:schemeClr val="tx1"/>
          </a:solidFill>
          <a:latin typeface="Arial" panose="020B0604020202020204" pitchFamily="34" charset="0"/>
        </a:defRPr>
      </a:lvl3pPr>
      <a:lvl4pPr algn="ctr" rtl="0" eaLnBrk="0" fontAlgn="base" hangingPunct="0">
        <a:spcBef>
          <a:spcPct val="0"/>
        </a:spcBef>
        <a:spcAft>
          <a:spcPct val="0"/>
        </a:spcAft>
        <a:defRPr sz="4200">
          <a:solidFill>
            <a:schemeClr val="tx1"/>
          </a:solidFill>
          <a:latin typeface="Arial" panose="020B0604020202020204" pitchFamily="34" charset="0"/>
        </a:defRPr>
      </a:lvl4pPr>
      <a:lvl5pPr algn="ctr" rtl="0" eaLnBrk="0" fontAlgn="base" hangingPunct="0">
        <a:spcBef>
          <a:spcPct val="0"/>
        </a:spcBef>
        <a:spcAft>
          <a:spcPct val="0"/>
        </a:spcAft>
        <a:defRPr sz="4200">
          <a:solidFill>
            <a:schemeClr val="tx1"/>
          </a:solidFill>
          <a:latin typeface="Arial" panose="020B0604020202020204" pitchFamily="34" charset="0"/>
        </a:defRPr>
      </a:lvl5pPr>
      <a:lvl6pPr marL="457200" algn="ctr" rtl="0" eaLnBrk="1" fontAlgn="base" hangingPunct="1">
        <a:spcBef>
          <a:spcPct val="0"/>
        </a:spcBef>
        <a:spcAft>
          <a:spcPct val="0"/>
        </a:spcAft>
        <a:defRPr sz="4400">
          <a:solidFill>
            <a:schemeClr val="tx1"/>
          </a:solidFill>
          <a:latin typeface="Arial" charset="0"/>
        </a:defRPr>
      </a:lvl6pPr>
      <a:lvl7pPr marL="914400" algn="ctr" rtl="0" eaLnBrk="1" fontAlgn="base" hangingPunct="1">
        <a:spcBef>
          <a:spcPct val="0"/>
        </a:spcBef>
        <a:spcAft>
          <a:spcPct val="0"/>
        </a:spcAft>
        <a:defRPr sz="4400">
          <a:solidFill>
            <a:schemeClr val="tx1"/>
          </a:solidFill>
          <a:latin typeface="Arial" charset="0"/>
        </a:defRPr>
      </a:lvl7pPr>
      <a:lvl8pPr marL="1371600" algn="ctr" rtl="0" eaLnBrk="1" fontAlgn="base" hangingPunct="1">
        <a:spcBef>
          <a:spcPct val="0"/>
        </a:spcBef>
        <a:spcAft>
          <a:spcPct val="0"/>
        </a:spcAft>
        <a:defRPr sz="4400">
          <a:solidFill>
            <a:schemeClr val="tx1"/>
          </a:solidFill>
          <a:latin typeface="Arial" charset="0"/>
        </a:defRPr>
      </a:lvl8pPr>
      <a:lvl9pPr marL="1828800" algn="ctr" rtl="0" eaLnBrk="1" fontAlgn="base" hangingPunct="1">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bwMode="auto">
          <a:xfrm>
            <a:off x="2743200" y="6488113"/>
            <a:ext cx="4800600" cy="314325"/>
          </a:xfrm>
          <a:prstGeom prst="rect">
            <a:avLst/>
          </a:prstGeom>
        </p:spPr>
        <p:txBody>
          <a:bodyPr/>
          <a:lstStyle/>
          <a:p>
            <a:pPr eaLnBrk="1" fontAlgn="auto" hangingPunct="1">
              <a:spcBef>
                <a:spcPct val="20000"/>
              </a:spcBef>
              <a:spcAft>
                <a:spcPts val="0"/>
              </a:spcAft>
              <a:buFont typeface="Arial" pitchFamily="34" charset="0"/>
              <a:buNone/>
              <a:defRPr/>
            </a:pPr>
            <a:r>
              <a:rPr lang="en-US" sz="1050" dirty="0"/>
              <a:t>900 Chapel Street | New Haven, CT 06510 | 203.498.3000</a:t>
            </a:r>
            <a:br>
              <a:rPr lang="en-US" sz="1050" dirty="0"/>
            </a:br>
            <a:endParaRPr lang="en-US" sz="1050" dirty="0"/>
          </a:p>
        </p:txBody>
      </p:sp>
      <p:sp>
        <p:nvSpPr>
          <p:cNvPr id="8195" name="Title 10"/>
          <p:cNvSpPr>
            <a:spLocks noGrp="1"/>
          </p:cNvSpPr>
          <p:nvPr>
            <p:ph type="title" idx="4294967295"/>
          </p:nvPr>
        </p:nvSpPr>
        <p:spPr>
          <a:xfrm>
            <a:off x="0" y="1219200"/>
            <a:ext cx="9144000" cy="2016125"/>
          </a:xfrm>
        </p:spPr>
        <p:txBody>
          <a:bodyPr/>
          <a:lstStyle/>
          <a:p>
            <a:pPr eaLnBrk="1" hangingPunct="1"/>
            <a:r>
              <a:rPr lang="en-US" altLang="en-US" dirty="0" smtClean="0"/>
              <a:t>Public Act 17-165</a:t>
            </a:r>
            <a:br>
              <a:rPr lang="en-US" altLang="en-US" dirty="0" smtClean="0"/>
            </a:br>
            <a:r>
              <a:rPr lang="en-US" altLang="en-US" dirty="0" smtClean="0"/>
              <a:t>HB 6221</a:t>
            </a:r>
            <a:br>
              <a:rPr lang="en-US" altLang="en-US" dirty="0" smtClean="0"/>
            </a:br>
            <a:r>
              <a:rPr lang="en-US" altLang="en-US" dirty="0" smtClean="0"/>
              <a:t/>
            </a:r>
            <a:br>
              <a:rPr lang="en-US" altLang="en-US" dirty="0" smtClean="0"/>
            </a:br>
            <a:r>
              <a:rPr lang="en-US" altLang="en-US" dirty="0"/>
              <a:t/>
            </a:r>
            <a:br>
              <a:rPr lang="en-US" altLang="en-US" dirty="0"/>
            </a:br>
            <a:endParaRPr lang="en-US" altLang="en-US" dirty="0" smtClean="0"/>
          </a:p>
        </p:txBody>
      </p:sp>
      <p:sp>
        <p:nvSpPr>
          <p:cNvPr id="8196" name="Rectangle 8"/>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pic>
        <p:nvPicPr>
          <p:cNvPr id="8198" name="Picture 1"/>
          <p:cNvPicPr>
            <a:picLocks noChangeAspect="1"/>
          </p:cNvPicPr>
          <p:nvPr/>
        </p:nvPicPr>
        <p:blipFill>
          <a:blip r:embed="rId3">
            <a:extLst>
              <a:ext uri="{28A0092B-C50C-407E-A947-70E740481C1C}">
                <a14:useLocalDpi xmlns:a14="http://schemas.microsoft.com/office/drawing/2010/main" val="0"/>
              </a:ext>
            </a:extLst>
          </a:blip>
          <a:srcRect r="-1262" b="24786"/>
          <a:stretch>
            <a:fillRect/>
          </a:stretch>
        </p:blipFill>
        <p:spPr bwMode="auto">
          <a:xfrm>
            <a:off x="4016375" y="4575924"/>
            <a:ext cx="1111250"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990600" y="2327384"/>
            <a:ext cx="7543800" cy="1815882"/>
          </a:xfrm>
          <a:prstGeom prst="rect">
            <a:avLst/>
          </a:prstGeom>
          <a:noFill/>
        </p:spPr>
        <p:txBody>
          <a:bodyPr wrap="square" rtlCol="0">
            <a:spAutoFit/>
          </a:bodyPr>
          <a:lstStyle/>
          <a:p>
            <a:r>
              <a:rPr lang="en-US" sz="2800" dirty="0" smtClean="0"/>
              <a:t>AN ACT CONCERNING RECOVERY OF PAYMENTS FROM COLLATERAL SOURCES BY A MUNICIPALITY WITH A SELF-INSURED HEALTH PLAN.</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4"/>
          </p:nvPr>
        </p:nvSpPr>
        <p:spPr/>
        <p:txBody>
          <a:bodyPr>
            <a:normAutofit/>
          </a:bodyPr>
          <a:lstStyle/>
          <a:p>
            <a:r>
              <a:rPr lang="en-US" b="1" dirty="0" smtClean="0">
                <a:solidFill>
                  <a:schemeClr val="accent6"/>
                </a:solidFill>
              </a:rPr>
              <a:t>House A – LCO 7826</a:t>
            </a:r>
          </a:p>
          <a:p>
            <a:pPr marL="0" indent="0">
              <a:buNone/>
            </a:pPr>
            <a:endParaRPr lang="en-US" dirty="0" smtClean="0"/>
          </a:p>
          <a:p>
            <a:r>
              <a:rPr lang="en-US" sz="2400" dirty="0"/>
              <a:t>Allows self-insured municipalities a lien on the part of certain judgments or settlements to an employee or his or her covered dependent or family member (“insureds”) for medical, hospital, and prescription expenses incurred due to a third party's negligence or recklessness. </a:t>
            </a:r>
          </a:p>
          <a:p>
            <a:pPr marL="0" indent="0">
              <a:buNone/>
            </a:pPr>
            <a:endParaRPr lang="en-US" dirty="0"/>
          </a:p>
        </p:txBody>
      </p:sp>
      <p:sp>
        <p:nvSpPr>
          <p:cNvPr id="4" name="Title 1"/>
          <p:cNvSpPr>
            <a:spLocks noGrp="1"/>
          </p:cNvSpPr>
          <p:nvPr>
            <p:ph type="title"/>
          </p:nvPr>
        </p:nvSpPr>
        <p:spPr/>
        <p:txBody>
          <a:bodyPr/>
          <a:lstStyle/>
          <a:p>
            <a:r>
              <a:rPr lang="en-US" sz="4400" b="1" dirty="0" smtClean="0">
                <a:solidFill>
                  <a:srgbClr val="88A13C"/>
                </a:solidFill>
                <a:latin typeface="Arial" charset="0"/>
                <a:cs typeface="Arial" charset="0"/>
              </a:rPr>
              <a:t>HB 6221</a:t>
            </a:r>
            <a:endParaRPr lang="en-US" dirty="0"/>
          </a:p>
        </p:txBody>
      </p:sp>
    </p:spTree>
    <p:extLst>
      <p:ext uri="{BB962C8B-B14F-4D97-AF65-F5344CB8AC3E}">
        <p14:creationId xmlns:p14="http://schemas.microsoft.com/office/powerpoint/2010/main" val="34251316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4"/>
          </p:nvPr>
        </p:nvSpPr>
        <p:spPr/>
        <p:txBody>
          <a:bodyPr>
            <a:normAutofit/>
          </a:bodyPr>
          <a:lstStyle/>
          <a:p>
            <a:pPr marL="0" indent="0">
              <a:buNone/>
            </a:pPr>
            <a:endParaRPr lang="en-US" dirty="0" smtClean="0"/>
          </a:p>
          <a:p>
            <a:pPr marL="0" indent="0">
              <a:buNone/>
            </a:pPr>
            <a:r>
              <a:rPr lang="en-US" u="sng" dirty="0">
                <a:solidFill>
                  <a:schemeClr val="accent6"/>
                </a:solidFill>
              </a:rPr>
              <a:t>What is Covered:</a:t>
            </a:r>
            <a:endParaRPr lang="en-US" dirty="0">
              <a:solidFill>
                <a:schemeClr val="accent6"/>
              </a:solidFill>
            </a:endParaRPr>
          </a:p>
          <a:p>
            <a:r>
              <a:rPr lang="en-US" dirty="0" smtClean="0"/>
              <a:t>“Self-insured</a:t>
            </a:r>
            <a:r>
              <a:rPr lang="en-US" dirty="0"/>
              <a:t>” </a:t>
            </a:r>
            <a:r>
              <a:rPr lang="en-US" dirty="0" smtClean="0"/>
              <a:t>municipalities provides </a:t>
            </a:r>
            <a:r>
              <a:rPr lang="en-US" dirty="0"/>
              <a:t>group health benefits to its employees by paying submitted medical, hospital, and prescription expense claims from its revenues</a:t>
            </a:r>
            <a:r>
              <a:rPr lang="en-US" dirty="0" smtClean="0"/>
              <a:t>.</a:t>
            </a:r>
          </a:p>
          <a:p>
            <a:pPr marL="0" indent="0">
              <a:buNone/>
            </a:pPr>
            <a:endParaRPr lang="en-US" b="1" i="1" dirty="0"/>
          </a:p>
          <a:p>
            <a:r>
              <a:rPr lang="en-US" dirty="0"/>
              <a:t>The lien only applies to certain types of “</a:t>
            </a:r>
            <a:r>
              <a:rPr lang="en-US" dirty="0" err="1"/>
              <a:t>tortfeasor</a:t>
            </a:r>
            <a:r>
              <a:rPr lang="en-US" dirty="0"/>
              <a:t> recoveries” and instances when a municipality incurs more than $15,000 in medical, hospital, and prescription expenses.</a:t>
            </a:r>
          </a:p>
          <a:p>
            <a:pPr marL="0" indent="0">
              <a:buNone/>
            </a:pPr>
            <a:endParaRPr lang="en-US" dirty="0"/>
          </a:p>
        </p:txBody>
      </p:sp>
      <p:sp>
        <p:nvSpPr>
          <p:cNvPr id="4" name="Title 1"/>
          <p:cNvSpPr>
            <a:spLocks noGrp="1"/>
          </p:cNvSpPr>
          <p:nvPr>
            <p:ph type="title"/>
          </p:nvPr>
        </p:nvSpPr>
        <p:spPr/>
        <p:txBody>
          <a:bodyPr/>
          <a:lstStyle/>
          <a:p>
            <a:r>
              <a:rPr lang="en-US" sz="4400" b="1" dirty="0" smtClean="0">
                <a:solidFill>
                  <a:srgbClr val="88A13C"/>
                </a:solidFill>
                <a:latin typeface="Arial" charset="0"/>
                <a:cs typeface="Arial" charset="0"/>
              </a:rPr>
              <a:t>HB 6221</a:t>
            </a:r>
            <a:endParaRPr lang="en-US" dirty="0"/>
          </a:p>
        </p:txBody>
      </p:sp>
    </p:spTree>
    <p:extLst>
      <p:ext uri="{BB962C8B-B14F-4D97-AF65-F5344CB8AC3E}">
        <p14:creationId xmlns:p14="http://schemas.microsoft.com/office/powerpoint/2010/main" val="27274255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4"/>
          </p:nvPr>
        </p:nvSpPr>
        <p:spPr/>
        <p:txBody>
          <a:bodyPr>
            <a:normAutofit/>
          </a:bodyPr>
          <a:lstStyle/>
          <a:p>
            <a:r>
              <a:rPr lang="en-US" b="1" i="1" dirty="0"/>
              <a:t>Recovery of a lien under this new law </a:t>
            </a:r>
            <a:r>
              <a:rPr lang="en-US" dirty="0"/>
              <a:t>are for moneys paid by or on behalf of the person whose negligence or recklessness caused the injuries for which medical, hospital, and prescription expenses were incurred. </a:t>
            </a:r>
            <a:endParaRPr lang="en-US" dirty="0" smtClean="0"/>
          </a:p>
          <a:p>
            <a:pPr marL="0" indent="0">
              <a:buNone/>
            </a:pPr>
            <a:endParaRPr lang="en-US" dirty="0"/>
          </a:p>
          <a:p>
            <a:r>
              <a:rPr lang="en-US" dirty="0"/>
              <a:t>It includes recoveries from wrongful death suits alleging negligence or recklessness.  </a:t>
            </a:r>
          </a:p>
        </p:txBody>
      </p:sp>
      <p:sp>
        <p:nvSpPr>
          <p:cNvPr id="4" name="Title 1"/>
          <p:cNvSpPr>
            <a:spLocks noGrp="1"/>
          </p:cNvSpPr>
          <p:nvPr>
            <p:ph type="title"/>
          </p:nvPr>
        </p:nvSpPr>
        <p:spPr/>
        <p:txBody>
          <a:bodyPr/>
          <a:lstStyle/>
          <a:p>
            <a:r>
              <a:rPr lang="en-US" sz="4400" b="1" dirty="0" smtClean="0">
                <a:solidFill>
                  <a:srgbClr val="88A13C"/>
                </a:solidFill>
                <a:latin typeface="Arial" charset="0"/>
                <a:cs typeface="Arial" charset="0"/>
              </a:rPr>
              <a:t>HB 6221 cont.</a:t>
            </a:r>
            <a:endParaRPr lang="en-US" dirty="0"/>
          </a:p>
        </p:txBody>
      </p:sp>
    </p:spTree>
    <p:extLst>
      <p:ext uri="{BB962C8B-B14F-4D97-AF65-F5344CB8AC3E}">
        <p14:creationId xmlns:p14="http://schemas.microsoft.com/office/powerpoint/2010/main" val="25523378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4"/>
          </p:nvPr>
        </p:nvSpPr>
        <p:spPr>
          <a:xfrm>
            <a:off x="304800" y="1493837"/>
            <a:ext cx="8534400" cy="1325563"/>
          </a:xfrm>
        </p:spPr>
        <p:txBody>
          <a:bodyPr>
            <a:normAutofit/>
          </a:bodyPr>
          <a:lstStyle/>
          <a:p>
            <a:pPr marL="0" indent="0">
              <a:buNone/>
            </a:pPr>
            <a:r>
              <a:rPr lang="en-US" sz="2000" u="sng" dirty="0"/>
              <a:t>Determining the Lien Amount:</a:t>
            </a:r>
            <a:endParaRPr lang="en-US" sz="2000" dirty="0"/>
          </a:p>
          <a:p>
            <a:r>
              <a:rPr lang="en-US" sz="2000" dirty="0"/>
              <a:t>The bill limits a lien's amount to the medical, hospital, and prescription expenses incurred at the time of settlement or judgement. </a:t>
            </a:r>
          </a:p>
          <a:p>
            <a:pPr marL="0" indent="0">
              <a:buNone/>
            </a:pPr>
            <a:endParaRPr lang="en-US" dirty="0"/>
          </a:p>
          <a:p>
            <a:pPr marL="0" indent="0">
              <a:buNone/>
            </a:pPr>
            <a:endParaRPr lang="en-US" dirty="0" smtClean="0"/>
          </a:p>
          <a:p>
            <a:pPr marL="0" indent="0">
              <a:buNone/>
            </a:pPr>
            <a:endParaRPr lang="en-US" dirty="0"/>
          </a:p>
        </p:txBody>
      </p:sp>
      <p:sp>
        <p:nvSpPr>
          <p:cNvPr id="4" name="Title 1"/>
          <p:cNvSpPr>
            <a:spLocks noGrp="1"/>
          </p:cNvSpPr>
          <p:nvPr>
            <p:ph type="title"/>
          </p:nvPr>
        </p:nvSpPr>
        <p:spPr/>
        <p:txBody>
          <a:bodyPr/>
          <a:lstStyle/>
          <a:p>
            <a:r>
              <a:rPr lang="en-US" sz="4400" b="1" dirty="0" smtClean="0">
                <a:solidFill>
                  <a:srgbClr val="88A13C"/>
                </a:solidFill>
                <a:latin typeface="Arial" charset="0"/>
                <a:cs typeface="Arial" charset="0"/>
              </a:rPr>
              <a:t>HB 6221 cont.</a:t>
            </a:r>
            <a:endParaRPr lang="en-US" dirty="0"/>
          </a:p>
        </p:txBody>
      </p:sp>
      <p:sp>
        <p:nvSpPr>
          <p:cNvPr id="2" name="TextBox 1"/>
          <p:cNvSpPr txBox="1"/>
          <p:nvPr/>
        </p:nvSpPr>
        <p:spPr>
          <a:xfrm>
            <a:off x="571500" y="2819400"/>
            <a:ext cx="8001000" cy="2831544"/>
          </a:xfrm>
          <a:prstGeom prst="rect">
            <a:avLst/>
          </a:prstGeom>
          <a:noFill/>
        </p:spPr>
        <p:txBody>
          <a:bodyPr wrap="square" rtlCol="0">
            <a:spAutoFit/>
          </a:bodyPr>
          <a:lstStyle/>
          <a:p>
            <a:r>
              <a:rPr lang="en-US" sz="2000" b="1" i="1" dirty="0">
                <a:solidFill>
                  <a:schemeClr val="bg1"/>
                </a:solidFill>
              </a:rPr>
              <a:t>The amount must also be reduced by:</a:t>
            </a:r>
            <a:endParaRPr lang="en-US" sz="2000" dirty="0">
              <a:solidFill>
                <a:schemeClr val="bg1"/>
              </a:solidFill>
            </a:endParaRPr>
          </a:p>
          <a:p>
            <a:pPr marL="342900" indent="-342900">
              <a:buFont typeface="+mj-lt"/>
              <a:buAutoNum type="arabicPeriod"/>
            </a:pPr>
            <a:r>
              <a:rPr lang="en-US" sz="2000" dirty="0" smtClean="0">
                <a:solidFill>
                  <a:schemeClr val="bg1"/>
                </a:solidFill>
              </a:rPr>
              <a:t>The </a:t>
            </a:r>
            <a:r>
              <a:rPr lang="en-US" sz="2000" dirty="0">
                <a:solidFill>
                  <a:schemeClr val="bg1"/>
                </a:solidFill>
              </a:rPr>
              <a:t>percentage of comparative negligence attributed to the municipal employee under the statute concerning negligence liability in cases where there are multiple </a:t>
            </a:r>
            <a:r>
              <a:rPr lang="en-US" sz="2000" dirty="0" err="1" smtClean="0">
                <a:solidFill>
                  <a:schemeClr val="bg1"/>
                </a:solidFill>
              </a:rPr>
              <a:t>tortfeasors</a:t>
            </a:r>
            <a:r>
              <a:rPr lang="en-US" sz="2000" dirty="0" smtClean="0">
                <a:solidFill>
                  <a:schemeClr val="bg1"/>
                </a:solidFill>
              </a:rPr>
              <a:t>;</a:t>
            </a:r>
          </a:p>
          <a:p>
            <a:pPr marL="342900" indent="-342900">
              <a:buFont typeface="+mj-lt"/>
              <a:buAutoNum type="arabicPeriod"/>
            </a:pPr>
            <a:r>
              <a:rPr lang="en-US" sz="2000" dirty="0" smtClean="0">
                <a:solidFill>
                  <a:schemeClr val="bg1"/>
                </a:solidFill>
              </a:rPr>
              <a:t>The </a:t>
            </a:r>
            <a:r>
              <a:rPr lang="en-US" sz="2000" dirty="0">
                <a:solidFill>
                  <a:schemeClr val="bg1"/>
                </a:solidFill>
              </a:rPr>
              <a:t>percentage ratio that the employee's legal fees and costs bear to the total judgement or settlement; </a:t>
            </a:r>
            <a:r>
              <a:rPr lang="en-US" sz="2000" dirty="0" smtClean="0">
                <a:solidFill>
                  <a:schemeClr val="bg1"/>
                </a:solidFill>
              </a:rPr>
              <a:t>and</a:t>
            </a:r>
          </a:p>
          <a:p>
            <a:pPr marL="342900" indent="-342900">
              <a:buFont typeface="+mj-lt"/>
              <a:buAutoNum type="arabicPeriod"/>
            </a:pPr>
            <a:r>
              <a:rPr lang="en-US" sz="2000" dirty="0" smtClean="0">
                <a:solidFill>
                  <a:schemeClr val="bg1"/>
                </a:solidFill>
              </a:rPr>
              <a:t>Application </a:t>
            </a:r>
            <a:r>
              <a:rPr lang="en-US" sz="2000" dirty="0">
                <a:solidFill>
                  <a:schemeClr val="bg1"/>
                </a:solidFill>
              </a:rPr>
              <a:t>of equitable defenses, including the make whole doctrine and unjust enrichment.</a:t>
            </a:r>
          </a:p>
          <a:p>
            <a:r>
              <a:rPr lang="en-US" dirty="0"/>
              <a:t> </a:t>
            </a:r>
          </a:p>
        </p:txBody>
      </p:sp>
    </p:spTree>
    <p:extLst>
      <p:ext uri="{BB962C8B-B14F-4D97-AF65-F5344CB8AC3E}">
        <p14:creationId xmlns:p14="http://schemas.microsoft.com/office/powerpoint/2010/main" val="45219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solidFill>
                  <a:srgbClr val="88A13C"/>
                </a:solidFill>
                <a:latin typeface="Arial" charset="0"/>
                <a:cs typeface="Arial" charset="0"/>
              </a:rPr>
              <a:t>What do you need to do now?</a:t>
            </a:r>
            <a:endParaRPr lang="en-US" dirty="0"/>
          </a:p>
        </p:txBody>
      </p:sp>
      <p:sp>
        <p:nvSpPr>
          <p:cNvPr id="3" name="Content Placeholder 2"/>
          <p:cNvSpPr>
            <a:spLocks noGrp="1"/>
          </p:cNvSpPr>
          <p:nvPr>
            <p:ph idx="14"/>
          </p:nvPr>
        </p:nvSpPr>
        <p:spPr>
          <a:xfrm>
            <a:off x="304800" y="1493837"/>
            <a:ext cx="8534400" cy="2316163"/>
          </a:xfrm>
        </p:spPr>
        <p:txBody>
          <a:bodyPr>
            <a:normAutofit/>
          </a:bodyPr>
          <a:lstStyle/>
          <a:p>
            <a:pPr marL="0" indent="0">
              <a:buNone/>
            </a:pPr>
            <a:r>
              <a:rPr lang="en-US" sz="2000" u="sng" dirty="0" smtClean="0"/>
              <a:t>Need to Provide Notification to Employees of Lien</a:t>
            </a:r>
          </a:p>
          <a:p>
            <a:pPr lvl="1">
              <a:buFont typeface="Arial" panose="020B0604020202020204" pitchFamily="34" charset="0"/>
              <a:buChar char="•"/>
            </a:pPr>
            <a:r>
              <a:rPr lang="en-US" sz="2000" dirty="0" smtClean="0"/>
              <a:t>Written notice is effective if the group health plan coverage booklet provided to the employee (or other dependents) contains clear language in conspicuous bold face font that they would have to reimburse the municipality from any </a:t>
            </a:r>
            <a:r>
              <a:rPr lang="en-US" sz="2000" dirty="0" err="1" smtClean="0"/>
              <a:t>tortfeasor</a:t>
            </a:r>
            <a:r>
              <a:rPr lang="en-US" sz="2000" dirty="0" smtClean="0"/>
              <a:t> recovery for medical, hospital and prescription expenses paid due to the negligence of a 3</a:t>
            </a:r>
            <a:r>
              <a:rPr lang="en-US" sz="2000" baseline="30000" dirty="0" smtClean="0"/>
              <a:t>rd</a:t>
            </a:r>
            <a:r>
              <a:rPr lang="en-US" sz="2000" dirty="0" smtClean="0"/>
              <a:t> party.</a:t>
            </a:r>
          </a:p>
          <a:p>
            <a:pPr marL="457200" lvl="1" indent="0">
              <a:buNone/>
            </a:pPr>
            <a:endParaRPr lang="en-US" sz="2000" dirty="0" smtClean="0"/>
          </a:p>
        </p:txBody>
      </p:sp>
      <p:sp>
        <p:nvSpPr>
          <p:cNvPr id="5" name="TextBox 4"/>
          <p:cNvSpPr txBox="1"/>
          <p:nvPr/>
        </p:nvSpPr>
        <p:spPr>
          <a:xfrm>
            <a:off x="304800" y="3856037"/>
            <a:ext cx="8534400" cy="1938992"/>
          </a:xfrm>
          <a:prstGeom prst="rect">
            <a:avLst/>
          </a:prstGeom>
          <a:noFill/>
        </p:spPr>
        <p:txBody>
          <a:bodyPr wrap="square" rtlCol="0">
            <a:spAutoFit/>
          </a:bodyPr>
          <a:lstStyle/>
          <a:p>
            <a:r>
              <a:rPr lang="en-US" sz="2000" u="sng" dirty="0" smtClean="0">
                <a:solidFill>
                  <a:schemeClr val="bg1"/>
                </a:solidFill>
              </a:rPr>
              <a:t>Notification of Amount </a:t>
            </a:r>
            <a:r>
              <a:rPr lang="en-US" sz="2000" u="sng" dirty="0">
                <a:solidFill>
                  <a:schemeClr val="bg1"/>
                </a:solidFill>
              </a:rPr>
              <a:t>C</a:t>
            </a:r>
            <a:r>
              <a:rPr lang="en-US" sz="2000" u="sng" dirty="0" smtClean="0">
                <a:solidFill>
                  <a:schemeClr val="bg1"/>
                </a:solidFill>
              </a:rPr>
              <a:t>laimed</a:t>
            </a:r>
          </a:p>
          <a:p>
            <a:pPr marL="742950" lvl="1" indent="-285750">
              <a:buFont typeface="Arial" panose="020B0604020202020204" pitchFamily="34" charset="0"/>
              <a:buChar char="•"/>
            </a:pPr>
            <a:r>
              <a:rPr lang="en-US" sz="2000" dirty="0" smtClean="0">
                <a:solidFill>
                  <a:schemeClr val="bg1"/>
                </a:solidFill>
              </a:rPr>
              <a:t>Insured makes </a:t>
            </a:r>
            <a:r>
              <a:rPr lang="en-US" sz="2000" dirty="0">
                <a:solidFill>
                  <a:schemeClr val="bg1"/>
                </a:solidFill>
              </a:rPr>
              <a:t>a written request to the municipality after settlement or a judgment's entry, the municipality must disclose within 30 days the total amount of the lien claimed. If a municipality does not provide this information in a timely manner, it waives the lien and has no further right to claim a portion of the </a:t>
            </a:r>
            <a:r>
              <a:rPr lang="en-US" sz="2000" dirty="0" err="1">
                <a:solidFill>
                  <a:schemeClr val="bg1"/>
                </a:solidFill>
              </a:rPr>
              <a:t>tortfeasor</a:t>
            </a:r>
            <a:r>
              <a:rPr lang="en-US" sz="2000" dirty="0">
                <a:solidFill>
                  <a:schemeClr val="bg1"/>
                </a:solidFill>
              </a:rPr>
              <a:t> </a:t>
            </a:r>
            <a:r>
              <a:rPr lang="en-US" sz="2000" dirty="0" smtClean="0">
                <a:solidFill>
                  <a:schemeClr val="bg1"/>
                </a:solidFill>
              </a:rPr>
              <a:t>recovery.</a:t>
            </a:r>
            <a:endParaRPr lang="en-US" sz="2000" dirty="0">
              <a:solidFill>
                <a:schemeClr val="bg1"/>
              </a:solidFill>
            </a:endParaRPr>
          </a:p>
        </p:txBody>
      </p:sp>
    </p:spTree>
    <p:extLst>
      <p:ext uri="{BB962C8B-B14F-4D97-AF65-F5344CB8AC3E}">
        <p14:creationId xmlns:p14="http://schemas.microsoft.com/office/powerpoint/2010/main" val="2901489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Grp="1" noChangeAspect="1"/>
          </p:cNvPicPr>
          <p:nvPr>
            <p:ph idx="14"/>
          </p:nvPr>
        </p:nvPicPr>
        <p:blipFill>
          <a:blip r:embed="rId3" cstate="print">
            <a:extLst>
              <a:ext uri="{28A0092B-C50C-407E-A947-70E740481C1C}">
                <a14:useLocalDpi xmlns:a14="http://schemas.microsoft.com/office/drawing/2010/main" val="0"/>
              </a:ext>
            </a:extLst>
          </a:blip>
          <a:srcRect/>
          <a:stretch>
            <a:fillRect/>
          </a:stretch>
        </p:blipFill>
        <p:spPr bwMode="auto">
          <a:xfrm>
            <a:off x="2133600" y="304800"/>
            <a:ext cx="4517528" cy="1188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title"/>
          </p:nvPr>
        </p:nvSpPr>
        <p:spPr>
          <a:xfrm>
            <a:off x="304800" y="1905000"/>
            <a:ext cx="8534400" cy="1143000"/>
          </a:xfrm>
        </p:spPr>
        <p:txBody>
          <a:bodyPr/>
          <a:lstStyle/>
          <a:p>
            <a:r>
              <a:rPr lang="en-US" sz="4000" b="1" dirty="0" smtClean="0">
                <a:solidFill>
                  <a:srgbClr val="88A13C"/>
                </a:solidFill>
                <a:latin typeface="Arial" charset="0"/>
                <a:cs typeface="Arial" charset="0"/>
              </a:rPr>
              <a:t>Questions ?</a:t>
            </a:r>
            <a:endParaRPr lang="en-US" dirty="0"/>
          </a:p>
        </p:txBody>
      </p:sp>
      <p:sp>
        <p:nvSpPr>
          <p:cNvPr id="6" name="Rectangle 5"/>
          <p:cNvSpPr/>
          <p:nvPr/>
        </p:nvSpPr>
        <p:spPr>
          <a:xfrm>
            <a:off x="2705100" y="3962400"/>
            <a:ext cx="3733800" cy="1384995"/>
          </a:xfrm>
          <a:prstGeom prst="rect">
            <a:avLst/>
          </a:prstGeom>
        </p:spPr>
        <p:txBody>
          <a:bodyPr wrap="square">
            <a:spAutoFit/>
          </a:bodyPr>
          <a:lstStyle/>
          <a:p>
            <a:pPr algn="ctr"/>
            <a:r>
              <a:rPr lang="en-US" sz="2400" b="1" i="1" dirty="0" smtClean="0">
                <a:solidFill>
                  <a:schemeClr val="bg1"/>
                </a:solidFill>
              </a:rPr>
              <a:t>Mike Muszynski</a:t>
            </a:r>
          </a:p>
          <a:p>
            <a:endParaRPr lang="en-US" sz="2000" b="1" i="1" dirty="0" smtClean="0">
              <a:solidFill>
                <a:schemeClr val="bg1"/>
              </a:solidFill>
            </a:endParaRPr>
          </a:p>
          <a:p>
            <a:pPr algn="ctr"/>
            <a:r>
              <a:rPr lang="en-US" sz="2000" b="1" i="1" dirty="0" smtClean="0">
                <a:solidFill>
                  <a:schemeClr val="bg1"/>
                </a:solidFill>
              </a:rPr>
              <a:t>203-500-7556</a:t>
            </a:r>
          </a:p>
          <a:p>
            <a:pPr algn="ctr"/>
            <a:r>
              <a:rPr lang="en-US" sz="2000" b="1" i="1" dirty="0" smtClean="0">
                <a:solidFill>
                  <a:schemeClr val="bg1"/>
                </a:solidFill>
              </a:rPr>
              <a:t>mmuszynski@ccm-ct.org</a:t>
            </a:r>
            <a:endParaRPr lang="en-US" sz="2000" dirty="0">
              <a:solidFill>
                <a:schemeClr val="bg1"/>
              </a:solidFill>
            </a:endParaRPr>
          </a:p>
        </p:txBody>
      </p:sp>
    </p:spTree>
    <p:extLst>
      <p:ext uri="{BB962C8B-B14F-4D97-AF65-F5344CB8AC3E}">
        <p14:creationId xmlns:p14="http://schemas.microsoft.com/office/powerpoint/2010/main" val="3442169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88A13C"/>
                </a:solidFill>
                <a:latin typeface="Arial" charset="0"/>
                <a:cs typeface="Arial" charset="0"/>
              </a:rPr>
              <a:t>What does it do?</a:t>
            </a:r>
            <a:endParaRPr lang="en-US" dirty="0"/>
          </a:p>
        </p:txBody>
      </p:sp>
      <p:sp>
        <p:nvSpPr>
          <p:cNvPr id="3" name="Content Placeholder 2"/>
          <p:cNvSpPr>
            <a:spLocks noGrp="1"/>
          </p:cNvSpPr>
          <p:nvPr>
            <p:ph idx="14"/>
          </p:nvPr>
        </p:nvSpPr>
        <p:spPr/>
        <p:txBody>
          <a:bodyPr>
            <a:normAutofit/>
          </a:bodyPr>
          <a:lstStyle/>
          <a:p>
            <a:r>
              <a:rPr lang="en-US" sz="2400" dirty="0" smtClean="0"/>
              <a:t>Allows self-insured municipalities a </a:t>
            </a:r>
            <a:r>
              <a:rPr lang="en-US" sz="2400" dirty="0"/>
              <a:t>lien on the part of certain judgments or settlements to an employee or his or her covered dependent or family member (“insureds”) for medical, hospital, and prescription expenses incurred due to a third party's negligence or recklessness. </a:t>
            </a:r>
            <a:endParaRPr lang="en-US" sz="2400" dirty="0" smtClean="0"/>
          </a:p>
          <a:p>
            <a:pPr marL="0" indent="0">
              <a:buNone/>
            </a:pPr>
            <a:endParaRPr lang="en-US" sz="2400" dirty="0" smtClean="0"/>
          </a:p>
          <a:p>
            <a:r>
              <a:rPr lang="en-US" sz="2400" dirty="0" smtClean="0"/>
              <a:t>Approximately 98 municipalities that have a self-insured health plan</a:t>
            </a:r>
          </a:p>
          <a:p>
            <a:pPr marL="0" indent="0">
              <a:buNone/>
            </a:pPr>
            <a:endParaRPr lang="en-US" sz="2400" dirty="0" smtClean="0"/>
          </a:p>
          <a:p>
            <a:r>
              <a:rPr lang="en-US" sz="2400" dirty="0" smtClean="0"/>
              <a:t>Even with new law, subrogation or recovery from fully-insured plans are generally not allowed.</a:t>
            </a:r>
            <a:endParaRPr lang="en-US" sz="2400" dirty="0"/>
          </a:p>
        </p:txBody>
      </p:sp>
    </p:spTree>
    <p:extLst>
      <p:ext uri="{BB962C8B-B14F-4D97-AF65-F5344CB8AC3E}">
        <p14:creationId xmlns:p14="http://schemas.microsoft.com/office/powerpoint/2010/main" val="983024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solidFill>
                  <a:srgbClr val="88A13C"/>
                </a:solidFill>
                <a:latin typeface="Arial" charset="0"/>
                <a:cs typeface="Arial" charset="0"/>
              </a:rPr>
              <a:t>2015: What Generated </a:t>
            </a:r>
            <a:r>
              <a:rPr lang="en-US" sz="4000" b="1" dirty="0">
                <a:solidFill>
                  <a:srgbClr val="88A13C"/>
                </a:solidFill>
                <a:latin typeface="Arial" charset="0"/>
                <a:cs typeface="Arial" charset="0"/>
              </a:rPr>
              <a:t>T</a:t>
            </a:r>
            <a:r>
              <a:rPr lang="en-US" sz="4000" b="1" dirty="0" smtClean="0">
                <a:solidFill>
                  <a:srgbClr val="88A13C"/>
                </a:solidFill>
                <a:latin typeface="Arial" charset="0"/>
                <a:cs typeface="Arial" charset="0"/>
              </a:rPr>
              <a:t>he Issue</a:t>
            </a:r>
            <a:endParaRPr lang="en-US" dirty="0"/>
          </a:p>
        </p:txBody>
      </p:sp>
      <p:sp>
        <p:nvSpPr>
          <p:cNvPr id="3" name="Content Placeholder 2"/>
          <p:cNvSpPr>
            <a:spLocks noGrp="1"/>
          </p:cNvSpPr>
          <p:nvPr>
            <p:ph idx="14"/>
          </p:nvPr>
        </p:nvSpPr>
        <p:spPr>
          <a:xfrm>
            <a:off x="304800" y="1493837"/>
            <a:ext cx="8534400" cy="2925763"/>
          </a:xfrm>
        </p:spPr>
        <p:txBody>
          <a:bodyPr>
            <a:normAutofit fontScale="92500" lnSpcReduction="20000"/>
          </a:bodyPr>
          <a:lstStyle/>
          <a:p>
            <a:r>
              <a:rPr lang="en-US" sz="2600" dirty="0" smtClean="0"/>
              <a:t>Municipalities with self-insured plans wanted a right of subrogation against a </a:t>
            </a:r>
            <a:r>
              <a:rPr lang="en-US" sz="2600" dirty="0" err="1" smtClean="0"/>
              <a:t>tortfeasor</a:t>
            </a:r>
            <a:r>
              <a:rPr lang="en-US" sz="2600" dirty="0" smtClean="0"/>
              <a:t>.</a:t>
            </a:r>
          </a:p>
          <a:p>
            <a:endParaRPr lang="en-US" sz="2600" dirty="0" smtClean="0"/>
          </a:p>
          <a:p>
            <a:r>
              <a:rPr lang="en-US" sz="2600" dirty="0" smtClean="0"/>
              <a:t>Align with Workers Compensation Act</a:t>
            </a:r>
          </a:p>
          <a:p>
            <a:pPr lvl="1"/>
            <a:r>
              <a:rPr lang="en-US" sz="2600" dirty="0" smtClean="0"/>
              <a:t>CGS 38a-470(b)</a:t>
            </a:r>
          </a:p>
          <a:p>
            <a:pPr marL="457200" lvl="1" indent="0">
              <a:buNone/>
            </a:pPr>
            <a:endParaRPr lang="en-US" sz="2600" dirty="0" smtClean="0"/>
          </a:p>
          <a:p>
            <a:r>
              <a:rPr lang="en-US" sz="2600" dirty="0"/>
              <a:t>Believed that if allowed, a municipality could recoup approximately 1-2% of costs.</a:t>
            </a:r>
          </a:p>
          <a:p>
            <a:pPr marL="0" indent="0">
              <a:buNone/>
            </a:pPr>
            <a:endParaRPr lang="en-US" dirty="0"/>
          </a:p>
        </p:txBody>
      </p:sp>
      <p:sp>
        <p:nvSpPr>
          <p:cNvPr id="4" name="TextBox 3"/>
          <p:cNvSpPr txBox="1"/>
          <p:nvPr/>
        </p:nvSpPr>
        <p:spPr>
          <a:xfrm>
            <a:off x="327804" y="4191000"/>
            <a:ext cx="8282796" cy="1477328"/>
          </a:xfrm>
          <a:prstGeom prst="rect">
            <a:avLst/>
          </a:prstGeom>
          <a:noFill/>
        </p:spPr>
        <p:txBody>
          <a:bodyPr wrap="square" rtlCol="0">
            <a:spAutoFit/>
          </a:bodyPr>
          <a:lstStyle/>
          <a:p>
            <a:pPr marL="342900" indent="-342900">
              <a:buFont typeface="Arial" panose="020B0604020202020204" pitchFamily="34" charset="0"/>
              <a:buChar char="•"/>
            </a:pPr>
            <a:endParaRPr lang="en-US" sz="2400" dirty="0" smtClean="0">
              <a:solidFill>
                <a:schemeClr val="bg1"/>
              </a:solidFill>
            </a:endParaRPr>
          </a:p>
          <a:p>
            <a:pPr algn="ctr"/>
            <a:r>
              <a:rPr lang="en-US" sz="2400" dirty="0" smtClean="0">
                <a:solidFill>
                  <a:schemeClr val="bg2"/>
                </a:solidFill>
              </a:rPr>
              <a:t>City </a:t>
            </a:r>
            <a:r>
              <a:rPr lang="en-US" sz="2400" dirty="0">
                <a:solidFill>
                  <a:schemeClr val="bg2"/>
                </a:solidFill>
              </a:rPr>
              <a:t>that pays $90 million in health benefits </a:t>
            </a:r>
            <a:endParaRPr lang="en-US" sz="2400" dirty="0" smtClean="0">
              <a:solidFill>
                <a:schemeClr val="bg2"/>
              </a:solidFill>
            </a:endParaRPr>
          </a:p>
          <a:p>
            <a:pPr algn="ctr"/>
            <a:r>
              <a:rPr lang="en-US" sz="2400" dirty="0" smtClean="0">
                <a:solidFill>
                  <a:schemeClr val="bg2"/>
                </a:solidFill>
              </a:rPr>
              <a:t>= Recovery </a:t>
            </a:r>
            <a:r>
              <a:rPr lang="en-US" sz="2400" dirty="0">
                <a:solidFill>
                  <a:schemeClr val="bg2"/>
                </a:solidFill>
              </a:rPr>
              <a:t>of $90,000</a:t>
            </a:r>
          </a:p>
          <a:p>
            <a:endParaRPr lang="en-US" dirty="0"/>
          </a:p>
        </p:txBody>
      </p:sp>
    </p:spTree>
    <p:extLst>
      <p:ext uri="{BB962C8B-B14F-4D97-AF65-F5344CB8AC3E}">
        <p14:creationId xmlns:p14="http://schemas.microsoft.com/office/powerpoint/2010/main" val="3387639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solidFill>
                  <a:srgbClr val="88A13C"/>
                </a:solidFill>
                <a:latin typeface="Arial" charset="0"/>
                <a:cs typeface="Arial" charset="0"/>
              </a:rPr>
              <a:t>Fact Pattern</a:t>
            </a:r>
            <a:endParaRPr lang="en-US" dirty="0"/>
          </a:p>
        </p:txBody>
      </p:sp>
      <p:sp>
        <p:nvSpPr>
          <p:cNvPr id="3" name="Content Placeholder 2"/>
          <p:cNvSpPr>
            <a:spLocks noGrp="1"/>
          </p:cNvSpPr>
          <p:nvPr>
            <p:ph idx="14"/>
          </p:nvPr>
        </p:nvSpPr>
        <p:spPr>
          <a:xfrm>
            <a:off x="304800" y="1493837"/>
            <a:ext cx="8534400" cy="3382963"/>
          </a:xfrm>
        </p:spPr>
        <p:txBody>
          <a:bodyPr>
            <a:normAutofit fontScale="92500"/>
          </a:bodyPr>
          <a:lstStyle/>
          <a:p>
            <a:pPr marL="0" indent="0">
              <a:buNone/>
            </a:pPr>
            <a:r>
              <a:rPr lang="en-US" sz="2400" u="sng" dirty="0" smtClean="0"/>
              <a:t>Self-Insured Health Plan</a:t>
            </a:r>
          </a:p>
          <a:p>
            <a:r>
              <a:rPr lang="en-US" sz="2200" dirty="0"/>
              <a:t>M</a:t>
            </a:r>
            <a:r>
              <a:rPr lang="en-US" sz="2200" dirty="0" smtClean="0"/>
              <a:t>unicipal employee is involved in an accident (outside of work) where there is an injury of the employee (or dependents). It was determined that accident was caused by the negligence of a 3</a:t>
            </a:r>
            <a:r>
              <a:rPr lang="en-US" sz="2200" baseline="30000" dirty="0" smtClean="0"/>
              <a:t>rd</a:t>
            </a:r>
            <a:r>
              <a:rPr lang="en-US" sz="2200" dirty="0" smtClean="0"/>
              <a:t> party.  </a:t>
            </a:r>
          </a:p>
          <a:p>
            <a:r>
              <a:rPr lang="en-US" sz="2200" dirty="0" smtClean="0"/>
              <a:t>City pays the employee’s medical expenses.</a:t>
            </a:r>
          </a:p>
          <a:p>
            <a:r>
              <a:rPr lang="en-US" sz="2200" b="1" dirty="0" smtClean="0"/>
              <a:t>The responsible party is not obligated to reimburse the municipality for the medical costs</a:t>
            </a:r>
          </a:p>
          <a:p>
            <a:r>
              <a:rPr lang="en-US" sz="2200" dirty="0" smtClean="0"/>
              <a:t>(Likely the employee would receive the benefit of the health costs)</a:t>
            </a:r>
          </a:p>
          <a:p>
            <a:endParaRPr lang="en-US" dirty="0"/>
          </a:p>
        </p:txBody>
      </p:sp>
      <p:sp>
        <p:nvSpPr>
          <p:cNvPr id="4" name="TextBox 3"/>
          <p:cNvSpPr txBox="1"/>
          <p:nvPr/>
        </p:nvSpPr>
        <p:spPr>
          <a:xfrm>
            <a:off x="304800" y="4945841"/>
            <a:ext cx="8077200" cy="1077218"/>
          </a:xfrm>
          <a:prstGeom prst="rect">
            <a:avLst/>
          </a:prstGeom>
          <a:noFill/>
        </p:spPr>
        <p:txBody>
          <a:bodyPr wrap="square" rtlCol="0">
            <a:spAutoFit/>
          </a:bodyPr>
          <a:lstStyle/>
          <a:p>
            <a:r>
              <a:rPr lang="en-US" sz="2400" u="sng" dirty="0" smtClean="0">
                <a:solidFill>
                  <a:schemeClr val="bg1"/>
                </a:solidFill>
              </a:rPr>
              <a:t>Workers Compensation</a:t>
            </a:r>
          </a:p>
          <a:p>
            <a:pPr marL="342900" indent="-342900">
              <a:buFont typeface="Arial" panose="020B0604020202020204" pitchFamily="34" charset="0"/>
              <a:buChar char="•"/>
            </a:pPr>
            <a:r>
              <a:rPr lang="en-US" sz="2000" dirty="0" smtClean="0">
                <a:solidFill>
                  <a:schemeClr val="bg1"/>
                </a:solidFill>
              </a:rPr>
              <a:t>Same fact pattern, but it was in the course of employment = </a:t>
            </a:r>
            <a:r>
              <a:rPr lang="en-US" sz="2000" b="1" dirty="0" smtClean="0">
                <a:solidFill>
                  <a:schemeClr val="accent6"/>
                </a:solidFill>
              </a:rPr>
              <a:t>Subrogation allowed</a:t>
            </a:r>
            <a:endParaRPr lang="en-US" sz="2000" b="1" dirty="0">
              <a:solidFill>
                <a:schemeClr val="accent6"/>
              </a:solidFill>
            </a:endParaRPr>
          </a:p>
        </p:txBody>
      </p:sp>
    </p:spTree>
    <p:extLst>
      <p:ext uri="{BB962C8B-B14F-4D97-AF65-F5344CB8AC3E}">
        <p14:creationId xmlns:p14="http://schemas.microsoft.com/office/powerpoint/2010/main" val="1730905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solidFill>
                  <a:srgbClr val="88A13C"/>
                </a:solidFill>
                <a:latin typeface="Arial" charset="0"/>
                <a:cs typeface="Arial" charset="0"/>
              </a:rPr>
              <a:t>Current Law</a:t>
            </a:r>
            <a:endParaRPr lang="en-US" dirty="0"/>
          </a:p>
        </p:txBody>
      </p:sp>
      <p:sp>
        <p:nvSpPr>
          <p:cNvPr id="3" name="Content Placeholder 2"/>
          <p:cNvSpPr>
            <a:spLocks noGrp="1"/>
          </p:cNvSpPr>
          <p:nvPr>
            <p:ph idx="14"/>
          </p:nvPr>
        </p:nvSpPr>
        <p:spPr>
          <a:xfrm>
            <a:off x="304800" y="1295401"/>
            <a:ext cx="8534400" cy="3581399"/>
          </a:xfrm>
        </p:spPr>
        <p:txBody>
          <a:bodyPr>
            <a:normAutofit/>
          </a:bodyPr>
          <a:lstStyle/>
          <a:p>
            <a:r>
              <a:rPr lang="en-US" sz="2200" dirty="0"/>
              <a:t>Payments from “collateral sources” are those made to, or on behalf of, a claimant under an insurance policy or other contract providing health benefits or reimbursements for health expenses (other than settlements) (CGS § 52-225b</a:t>
            </a:r>
            <a:r>
              <a:rPr lang="en-US" sz="2200" dirty="0" smtClean="0"/>
              <a:t>).</a:t>
            </a:r>
          </a:p>
          <a:p>
            <a:pPr marL="0" indent="0">
              <a:buNone/>
            </a:pPr>
            <a:endParaRPr lang="en-US" sz="2200" dirty="0"/>
          </a:p>
          <a:p>
            <a:r>
              <a:rPr lang="en-US" sz="2200" b="1" dirty="0" smtClean="0"/>
              <a:t>Collateral Source Rule: </a:t>
            </a:r>
            <a:r>
              <a:rPr lang="en-US" sz="2200" dirty="0" smtClean="0"/>
              <a:t>Current </a:t>
            </a:r>
            <a:r>
              <a:rPr lang="en-US" sz="2200" dirty="0"/>
              <a:t>law </a:t>
            </a:r>
            <a:r>
              <a:rPr lang="en-US" sz="2200" dirty="0" smtClean="0"/>
              <a:t>eliminates </a:t>
            </a:r>
            <a:r>
              <a:rPr lang="en-US" sz="2200" dirty="0"/>
              <a:t>a </a:t>
            </a:r>
            <a:r>
              <a:rPr lang="en-US" sz="2200" dirty="0" smtClean="0"/>
              <a:t>municipality or health </a:t>
            </a:r>
            <a:r>
              <a:rPr lang="en-US" sz="2200" dirty="0"/>
              <a:t>insurer's ability to recover payments by subrogation or reimbursement in both civil actions and </a:t>
            </a:r>
            <a:r>
              <a:rPr lang="en-US" sz="2200" dirty="0" smtClean="0"/>
              <a:t>settlements.</a:t>
            </a:r>
            <a:endParaRPr lang="en-US" dirty="0"/>
          </a:p>
        </p:txBody>
      </p:sp>
      <p:sp>
        <p:nvSpPr>
          <p:cNvPr id="4" name="TextBox 3"/>
          <p:cNvSpPr txBox="1"/>
          <p:nvPr/>
        </p:nvSpPr>
        <p:spPr>
          <a:xfrm>
            <a:off x="307675" y="4876800"/>
            <a:ext cx="8517147" cy="461665"/>
          </a:xfrm>
          <a:prstGeom prst="rect">
            <a:avLst/>
          </a:prstGeom>
          <a:noFill/>
        </p:spPr>
        <p:txBody>
          <a:bodyPr wrap="square" rtlCol="0">
            <a:spAutoFit/>
          </a:bodyPr>
          <a:lstStyle/>
          <a:p>
            <a:pPr algn="ctr"/>
            <a:r>
              <a:rPr lang="en-US" sz="2400" i="1" u="sng" dirty="0">
                <a:solidFill>
                  <a:schemeClr val="bg1"/>
                </a:solidFill>
              </a:rPr>
              <a:t>Marciano v.  </a:t>
            </a:r>
            <a:r>
              <a:rPr lang="en-US" sz="2400" i="1" u="sng" dirty="0" smtClean="0">
                <a:solidFill>
                  <a:schemeClr val="bg1"/>
                </a:solidFill>
              </a:rPr>
              <a:t>Jimenez</a:t>
            </a:r>
            <a:endParaRPr lang="en-US" sz="2400" i="1" u="sng" dirty="0">
              <a:solidFill>
                <a:schemeClr val="bg1"/>
              </a:solidFill>
            </a:endParaRPr>
          </a:p>
        </p:txBody>
      </p:sp>
    </p:spTree>
    <p:extLst>
      <p:ext uri="{BB962C8B-B14F-4D97-AF65-F5344CB8AC3E}">
        <p14:creationId xmlns:p14="http://schemas.microsoft.com/office/powerpoint/2010/main" val="150644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rgbClr val="88A13C"/>
                </a:solidFill>
                <a:latin typeface="Arial" charset="0"/>
                <a:cs typeface="Arial" charset="0"/>
              </a:rPr>
              <a:t>2015: </a:t>
            </a:r>
            <a:r>
              <a:rPr lang="en-US" sz="4000" b="1" dirty="0" smtClean="0">
                <a:solidFill>
                  <a:srgbClr val="88A13C"/>
                </a:solidFill>
                <a:latin typeface="Arial" charset="0"/>
                <a:cs typeface="Arial" charset="0"/>
              </a:rPr>
              <a:t>CCM Proposal</a:t>
            </a:r>
            <a:endParaRPr lang="en-US" dirty="0"/>
          </a:p>
        </p:txBody>
      </p:sp>
      <p:sp>
        <p:nvSpPr>
          <p:cNvPr id="3" name="Content Placeholder 2"/>
          <p:cNvSpPr>
            <a:spLocks noGrp="1"/>
          </p:cNvSpPr>
          <p:nvPr>
            <p:ph idx="14"/>
          </p:nvPr>
        </p:nvSpPr>
        <p:spPr>
          <a:xfrm>
            <a:off x="304800" y="1493837"/>
            <a:ext cx="8534400" cy="1935163"/>
          </a:xfrm>
        </p:spPr>
        <p:txBody>
          <a:bodyPr>
            <a:normAutofit/>
          </a:bodyPr>
          <a:lstStyle/>
          <a:p>
            <a:r>
              <a:rPr lang="en-US" sz="2400" dirty="0" smtClean="0"/>
              <a:t>AN ACT CONCERNING SUBROGATION AGAINST A TORTFEASOR</a:t>
            </a:r>
          </a:p>
          <a:p>
            <a:pPr lvl="1"/>
            <a:r>
              <a:rPr lang="en-US" sz="2400" u="sng" dirty="0" smtClean="0"/>
              <a:t>Purpose: </a:t>
            </a:r>
            <a:r>
              <a:rPr lang="en-US" sz="2400" dirty="0" smtClean="0"/>
              <a:t>That the State allow self-insured municipalities to have the fight of subrogation against a </a:t>
            </a:r>
            <a:r>
              <a:rPr lang="en-US" sz="2400" dirty="0" err="1" smtClean="0"/>
              <a:t>tortfeasor</a:t>
            </a:r>
            <a:r>
              <a:rPr lang="en-US" sz="2400" dirty="0" smtClean="0"/>
              <a:t>.</a:t>
            </a:r>
            <a:endParaRPr lang="en-US" sz="2400" dirty="0"/>
          </a:p>
        </p:txBody>
      </p:sp>
      <p:sp>
        <p:nvSpPr>
          <p:cNvPr id="4" name="Content Placeholder 2"/>
          <p:cNvSpPr txBox="1">
            <a:spLocks/>
          </p:cNvSpPr>
          <p:nvPr/>
        </p:nvSpPr>
        <p:spPr bwMode="auto">
          <a:xfrm>
            <a:off x="323491" y="3733800"/>
            <a:ext cx="8534400" cy="990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lnSpcReduction="10000"/>
          </a:bodyPr>
          <a:lstStyle>
            <a:lvl1pPr marL="342900" indent="-342900" algn="l" rtl="0" eaLnBrk="0" fontAlgn="base" hangingPunct="0">
              <a:spcBef>
                <a:spcPct val="20000"/>
              </a:spcBef>
              <a:spcAft>
                <a:spcPct val="0"/>
              </a:spcAft>
              <a:buFont typeface="Arial" panose="020B0604020202020204" pitchFamily="34" charset="0"/>
              <a:buChar char="•"/>
              <a:defRPr sz="2300" kern="1200">
                <a:solidFill>
                  <a:schemeClr val="bg1"/>
                </a:solidFill>
                <a:latin typeface="Arial" panose="020B0604020202020204" pitchFamily="34" charset="0"/>
                <a:ea typeface="+mn-ea"/>
                <a:cs typeface="Arial"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bg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000" b="1" dirty="0" smtClean="0"/>
              <a:t>HB 7002:	AN ACT CONCERNING RECOVERY OF PAYMENTS 			FROM COLLATERAL SOURCES BY A MUNICIPALITY 		WITH A SELF-INSURED HEALTH PLAN.</a:t>
            </a:r>
          </a:p>
          <a:p>
            <a:pPr marL="457200" lvl="1" indent="0">
              <a:buFont typeface="Arial" panose="020B0604020202020204" pitchFamily="34" charset="0"/>
              <a:buNone/>
            </a:pPr>
            <a:endParaRPr lang="en-US" sz="2600" dirty="0" smtClean="0"/>
          </a:p>
        </p:txBody>
      </p:sp>
    </p:spTree>
    <p:extLst>
      <p:ext uri="{BB962C8B-B14F-4D97-AF65-F5344CB8AC3E}">
        <p14:creationId xmlns:p14="http://schemas.microsoft.com/office/powerpoint/2010/main" val="3188657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rgbClr val="88A13C"/>
                </a:solidFill>
                <a:latin typeface="Arial" charset="0"/>
                <a:cs typeface="Arial" charset="0"/>
              </a:rPr>
              <a:t>2015: HB </a:t>
            </a:r>
            <a:r>
              <a:rPr lang="en-US" sz="4000" b="1" dirty="0" smtClean="0">
                <a:solidFill>
                  <a:srgbClr val="88A13C"/>
                </a:solidFill>
                <a:latin typeface="Arial" charset="0"/>
                <a:cs typeface="Arial" charset="0"/>
              </a:rPr>
              <a:t>7002</a:t>
            </a:r>
            <a:endParaRPr lang="en-US" dirty="0"/>
          </a:p>
        </p:txBody>
      </p:sp>
      <p:sp>
        <p:nvSpPr>
          <p:cNvPr id="4" name="Content Placeholder 3"/>
          <p:cNvSpPr txBox="1">
            <a:spLocks noGrp="1"/>
          </p:cNvSpPr>
          <p:nvPr>
            <p:ph idx="14"/>
          </p:nvPr>
        </p:nvSpPr>
        <p:spPr>
          <a:prstGeom prst="rect">
            <a:avLst/>
          </a:prstGeom>
          <a:noFill/>
        </p:spPr>
        <p:txBody>
          <a:bodyPr wrap="square" rtlCol="0">
            <a:spAutoFit/>
          </a:bodyPr>
          <a:lstStyle/>
          <a:p>
            <a:pPr lvl="0"/>
            <a:r>
              <a:rPr lang="en-US" sz="2000" b="1" dirty="0">
                <a:solidFill>
                  <a:schemeClr val="bg1"/>
                </a:solidFill>
              </a:rPr>
              <a:t>CGS 52-225c: </a:t>
            </a:r>
            <a:r>
              <a:rPr lang="en-US" sz="2000" u="sng" dirty="0">
                <a:solidFill>
                  <a:schemeClr val="bg1"/>
                </a:solidFill>
              </a:rPr>
              <a:t>(a)</a:t>
            </a:r>
            <a:r>
              <a:rPr lang="en-US" sz="2000" dirty="0">
                <a:solidFill>
                  <a:schemeClr val="bg1"/>
                </a:solidFill>
              </a:rPr>
              <a:t> Unless otherwise provided by law, no insurer or any other person providing </a:t>
            </a:r>
            <a:r>
              <a:rPr lang="en-US" sz="2000" b="1" dirty="0">
                <a:solidFill>
                  <a:schemeClr val="bg1"/>
                </a:solidFill>
              </a:rPr>
              <a:t>[</a:t>
            </a:r>
            <a:r>
              <a:rPr lang="en-US" sz="2000" dirty="0">
                <a:solidFill>
                  <a:schemeClr val="bg1"/>
                </a:solidFill>
              </a:rPr>
              <a:t>collateral source benefits</a:t>
            </a:r>
            <a:r>
              <a:rPr lang="en-US" sz="2000" b="1" dirty="0">
                <a:solidFill>
                  <a:schemeClr val="bg1"/>
                </a:solidFill>
              </a:rPr>
              <a:t>]</a:t>
            </a:r>
            <a:r>
              <a:rPr lang="en-US" sz="2000" dirty="0">
                <a:solidFill>
                  <a:schemeClr val="bg1"/>
                </a:solidFill>
              </a:rPr>
              <a:t> </a:t>
            </a:r>
            <a:r>
              <a:rPr lang="en-US" sz="2000" u="sng" dirty="0">
                <a:solidFill>
                  <a:schemeClr val="bg1"/>
                </a:solidFill>
              </a:rPr>
              <a:t>payments from collateral sources</a:t>
            </a:r>
            <a:r>
              <a:rPr lang="en-US" sz="2000" dirty="0">
                <a:solidFill>
                  <a:schemeClr val="bg1"/>
                </a:solidFill>
              </a:rPr>
              <a:t> as defined in section 52-225b shall be entitled to recover the amount of any such </a:t>
            </a:r>
            <a:r>
              <a:rPr lang="en-US" sz="2000" b="1" dirty="0">
                <a:solidFill>
                  <a:schemeClr val="bg1"/>
                </a:solidFill>
              </a:rPr>
              <a:t>[</a:t>
            </a:r>
            <a:r>
              <a:rPr lang="en-US" sz="2000" dirty="0">
                <a:solidFill>
                  <a:schemeClr val="bg1"/>
                </a:solidFill>
              </a:rPr>
              <a:t>benefits</a:t>
            </a:r>
            <a:r>
              <a:rPr lang="en-US" sz="2000" b="1" dirty="0">
                <a:solidFill>
                  <a:schemeClr val="bg1"/>
                </a:solidFill>
              </a:rPr>
              <a:t>]</a:t>
            </a:r>
            <a:r>
              <a:rPr lang="en-US" sz="2000" u="sng" dirty="0">
                <a:solidFill>
                  <a:schemeClr val="bg1"/>
                </a:solidFill>
              </a:rPr>
              <a:t>payments</a:t>
            </a:r>
            <a:r>
              <a:rPr lang="en-US" sz="2000" dirty="0">
                <a:solidFill>
                  <a:schemeClr val="bg1"/>
                </a:solidFill>
              </a:rPr>
              <a:t> from the defendant or any other person or entity as a result of any claim or action for damages for personal injury or wrongful death regardless of whether such claim or action is resolved by settlement or judgment. The provisions of this </a:t>
            </a:r>
            <a:r>
              <a:rPr lang="en-US" sz="2000" b="1" dirty="0">
                <a:solidFill>
                  <a:schemeClr val="bg1"/>
                </a:solidFill>
              </a:rPr>
              <a:t>[</a:t>
            </a:r>
            <a:r>
              <a:rPr lang="en-US" sz="2000" dirty="0">
                <a:solidFill>
                  <a:schemeClr val="bg1"/>
                </a:solidFill>
              </a:rPr>
              <a:t>section</a:t>
            </a:r>
            <a:r>
              <a:rPr lang="en-US" sz="2000" b="1" dirty="0">
                <a:solidFill>
                  <a:schemeClr val="bg1"/>
                </a:solidFill>
              </a:rPr>
              <a:t>]</a:t>
            </a:r>
            <a:r>
              <a:rPr lang="en-US" sz="2000" dirty="0">
                <a:solidFill>
                  <a:schemeClr val="bg1"/>
                </a:solidFill>
              </a:rPr>
              <a:t> </a:t>
            </a:r>
            <a:r>
              <a:rPr lang="en-US" sz="2000" u="sng" dirty="0">
                <a:solidFill>
                  <a:schemeClr val="bg1"/>
                </a:solidFill>
              </a:rPr>
              <a:t>subsection</a:t>
            </a:r>
            <a:r>
              <a:rPr lang="en-US" sz="2000" dirty="0">
                <a:solidFill>
                  <a:schemeClr val="bg1"/>
                </a:solidFill>
              </a:rPr>
              <a:t> shall apply to insurance contracts issued, reissued or renewed on or after October 1, 1986.</a:t>
            </a:r>
          </a:p>
          <a:p>
            <a:pPr lvl="0"/>
            <a:endParaRPr lang="en-US" sz="2000" u="sng" dirty="0" smtClean="0">
              <a:solidFill>
                <a:schemeClr val="bg1"/>
              </a:solidFill>
            </a:endParaRPr>
          </a:p>
          <a:p>
            <a:pPr lvl="0"/>
            <a:r>
              <a:rPr lang="en-US" sz="2000" u="sng" dirty="0" smtClean="0">
                <a:solidFill>
                  <a:schemeClr val="bg2"/>
                </a:solidFill>
              </a:rPr>
              <a:t>(</a:t>
            </a:r>
            <a:r>
              <a:rPr lang="en-US" sz="2000" u="sng" dirty="0">
                <a:solidFill>
                  <a:schemeClr val="bg2"/>
                </a:solidFill>
              </a:rPr>
              <a:t>b) The provisions of subsection (a) of this section shall not prohibit a municipality with a self-insured health plan from recovering payments provided by collateral sources as defined in section 52-225b.</a:t>
            </a:r>
            <a:endParaRPr lang="en-US" sz="2000" dirty="0">
              <a:solidFill>
                <a:schemeClr val="bg2"/>
              </a:solidFill>
            </a:endParaRPr>
          </a:p>
        </p:txBody>
      </p:sp>
    </p:spTree>
    <p:extLst>
      <p:ext uri="{BB962C8B-B14F-4D97-AF65-F5344CB8AC3E}">
        <p14:creationId xmlns:p14="http://schemas.microsoft.com/office/powerpoint/2010/main" val="6994209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solidFill>
                  <a:srgbClr val="88A13C"/>
                </a:solidFill>
                <a:latin typeface="Arial" charset="0"/>
                <a:cs typeface="Arial" charset="0"/>
              </a:rPr>
              <a:t>2017: SB 885 &amp; HB 6221 </a:t>
            </a:r>
            <a:endParaRPr lang="en-US" dirty="0"/>
          </a:p>
        </p:txBody>
      </p:sp>
      <p:sp>
        <p:nvSpPr>
          <p:cNvPr id="3" name="Content Placeholder 2"/>
          <p:cNvSpPr>
            <a:spLocks noGrp="1"/>
          </p:cNvSpPr>
          <p:nvPr>
            <p:ph idx="14"/>
          </p:nvPr>
        </p:nvSpPr>
        <p:spPr>
          <a:xfrm>
            <a:off x="304800" y="1493837"/>
            <a:ext cx="8534400" cy="1020763"/>
          </a:xfrm>
        </p:spPr>
        <p:txBody>
          <a:bodyPr/>
          <a:lstStyle/>
          <a:p>
            <a:r>
              <a:rPr lang="en-US" dirty="0" smtClean="0"/>
              <a:t>SB 885 – Judiciary Committee</a:t>
            </a:r>
          </a:p>
          <a:p>
            <a:r>
              <a:rPr lang="en-US" dirty="0" smtClean="0"/>
              <a:t>HB 6221 – Planning &amp; Development Committee</a:t>
            </a:r>
          </a:p>
          <a:p>
            <a:endParaRPr lang="en-US" dirty="0"/>
          </a:p>
          <a:p>
            <a:pPr marL="0" indent="0">
              <a:buNone/>
            </a:pPr>
            <a:endParaRPr lang="en-US" dirty="0"/>
          </a:p>
        </p:txBody>
      </p:sp>
      <p:sp>
        <p:nvSpPr>
          <p:cNvPr id="4" name="TextBox 3"/>
          <p:cNvSpPr txBox="1"/>
          <p:nvPr/>
        </p:nvSpPr>
        <p:spPr>
          <a:xfrm>
            <a:off x="550652" y="4213700"/>
            <a:ext cx="4572000" cy="1477328"/>
          </a:xfrm>
          <a:prstGeom prst="rect">
            <a:avLst/>
          </a:prstGeom>
          <a:noFill/>
        </p:spPr>
        <p:txBody>
          <a:bodyPr wrap="square" rtlCol="0">
            <a:spAutoFit/>
          </a:bodyPr>
          <a:lstStyle/>
          <a:p>
            <a:r>
              <a:rPr lang="en-US" b="1" dirty="0">
                <a:solidFill>
                  <a:schemeClr val="bg1"/>
                </a:solidFill>
              </a:rPr>
              <a:t>Rep. Steven J. Stafstrom, </a:t>
            </a:r>
            <a:r>
              <a:rPr lang="en-US" dirty="0">
                <a:solidFill>
                  <a:schemeClr val="bg1"/>
                </a:solidFill>
              </a:rPr>
              <a:t>129th Dist.</a:t>
            </a:r>
          </a:p>
          <a:p>
            <a:r>
              <a:rPr lang="en-US" b="1" dirty="0" smtClean="0">
                <a:solidFill>
                  <a:schemeClr val="bg1"/>
                </a:solidFill>
              </a:rPr>
              <a:t>Rep</a:t>
            </a:r>
            <a:r>
              <a:rPr lang="en-US" b="1" dirty="0">
                <a:solidFill>
                  <a:schemeClr val="bg1"/>
                </a:solidFill>
              </a:rPr>
              <a:t>. Stephanie E. Cummings, </a:t>
            </a:r>
            <a:r>
              <a:rPr lang="en-US" dirty="0">
                <a:solidFill>
                  <a:schemeClr val="bg1"/>
                </a:solidFill>
              </a:rPr>
              <a:t>74th Dist.</a:t>
            </a:r>
          </a:p>
          <a:p>
            <a:r>
              <a:rPr lang="en-US" b="1" dirty="0" smtClean="0">
                <a:solidFill>
                  <a:schemeClr val="bg1"/>
                </a:solidFill>
              </a:rPr>
              <a:t>Rep</a:t>
            </a:r>
            <a:r>
              <a:rPr lang="en-US" b="1" dirty="0">
                <a:solidFill>
                  <a:schemeClr val="bg1"/>
                </a:solidFill>
              </a:rPr>
              <a:t>. Jeffrey J. Berger, </a:t>
            </a:r>
            <a:r>
              <a:rPr lang="en-US" dirty="0">
                <a:solidFill>
                  <a:schemeClr val="bg1"/>
                </a:solidFill>
              </a:rPr>
              <a:t>73rd Dist.</a:t>
            </a:r>
          </a:p>
          <a:p>
            <a:r>
              <a:rPr lang="en-US" b="1" dirty="0" smtClean="0">
                <a:solidFill>
                  <a:schemeClr val="bg1"/>
                </a:solidFill>
              </a:rPr>
              <a:t>Rep. Roland J. </a:t>
            </a:r>
            <a:r>
              <a:rPr lang="en-US" b="1" dirty="0" err="1" smtClean="0">
                <a:solidFill>
                  <a:schemeClr val="bg1"/>
                </a:solidFill>
              </a:rPr>
              <a:t>Lemar</a:t>
            </a:r>
            <a:r>
              <a:rPr lang="en-US" b="1" dirty="0" smtClean="0">
                <a:solidFill>
                  <a:schemeClr val="bg1"/>
                </a:solidFill>
              </a:rPr>
              <a:t>, </a:t>
            </a:r>
            <a:r>
              <a:rPr lang="en-US" dirty="0" smtClean="0">
                <a:solidFill>
                  <a:schemeClr val="bg1"/>
                </a:solidFill>
              </a:rPr>
              <a:t>96th Dist.</a:t>
            </a:r>
          </a:p>
          <a:p>
            <a:r>
              <a:rPr lang="en-US" b="1" dirty="0" smtClean="0">
                <a:solidFill>
                  <a:schemeClr val="bg1"/>
                </a:solidFill>
              </a:rPr>
              <a:t>Rep</a:t>
            </a:r>
            <a:r>
              <a:rPr lang="en-US" b="1" dirty="0">
                <a:solidFill>
                  <a:schemeClr val="bg1"/>
                </a:solidFill>
              </a:rPr>
              <a:t>. Daniel S. </a:t>
            </a:r>
            <a:r>
              <a:rPr lang="en-US" b="1" dirty="0" err="1">
                <a:solidFill>
                  <a:schemeClr val="bg1"/>
                </a:solidFill>
              </a:rPr>
              <a:t>Rovero</a:t>
            </a:r>
            <a:r>
              <a:rPr lang="en-US" b="1" dirty="0">
                <a:solidFill>
                  <a:schemeClr val="bg1"/>
                </a:solidFill>
              </a:rPr>
              <a:t>, </a:t>
            </a:r>
            <a:r>
              <a:rPr lang="en-US" dirty="0">
                <a:solidFill>
                  <a:schemeClr val="bg1"/>
                </a:solidFill>
              </a:rPr>
              <a:t>51st Dist</a:t>
            </a:r>
            <a:r>
              <a:rPr lang="en-US" dirty="0" smtClean="0">
                <a:solidFill>
                  <a:schemeClr val="bg1"/>
                </a:solidFill>
              </a:rPr>
              <a:t>.</a:t>
            </a:r>
            <a:endParaRPr lang="en-US" dirty="0">
              <a:solidFill>
                <a:schemeClr val="bg1"/>
              </a:solidFill>
            </a:endParaRPr>
          </a:p>
        </p:txBody>
      </p:sp>
      <p:sp>
        <p:nvSpPr>
          <p:cNvPr id="5" name="TextBox 4"/>
          <p:cNvSpPr txBox="1"/>
          <p:nvPr/>
        </p:nvSpPr>
        <p:spPr>
          <a:xfrm>
            <a:off x="5151407" y="4213700"/>
            <a:ext cx="3868947" cy="1477328"/>
          </a:xfrm>
          <a:prstGeom prst="rect">
            <a:avLst/>
          </a:prstGeom>
          <a:noFill/>
        </p:spPr>
        <p:txBody>
          <a:bodyPr wrap="square" rtlCol="0">
            <a:spAutoFit/>
          </a:bodyPr>
          <a:lstStyle/>
          <a:p>
            <a:r>
              <a:rPr lang="en-US" b="1" dirty="0" smtClean="0">
                <a:solidFill>
                  <a:schemeClr val="bg1"/>
                </a:solidFill>
              </a:rPr>
              <a:t>Rep. Terry B. Adams</a:t>
            </a:r>
            <a:r>
              <a:rPr lang="en-US" dirty="0" smtClean="0">
                <a:solidFill>
                  <a:schemeClr val="bg1"/>
                </a:solidFill>
              </a:rPr>
              <a:t>, 146th Dist.</a:t>
            </a:r>
          </a:p>
          <a:p>
            <a:r>
              <a:rPr lang="en-US" b="1" dirty="0" smtClean="0">
                <a:solidFill>
                  <a:schemeClr val="bg1"/>
                </a:solidFill>
              </a:rPr>
              <a:t>Rep. David A. </a:t>
            </a:r>
            <a:r>
              <a:rPr lang="en-US" b="1" dirty="0" err="1" smtClean="0">
                <a:solidFill>
                  <a:schemeClr val="bg1"/>
                </a:solidFill>
              </a:rPr>
              <a:t>Baram</a:t>
            </a:r>
            <a:r>
              <a:rPr lang="en-US" b="1" dirty="0" smtClean="0">
                <a:solidFill>
                  <a:schemeClr val="bg1"/>
                </a:solidFill>
              </a:rPr>
              <a:t>, </a:t>
            </a:r>
            <a:r>
              <a:rPr lang="en-US" dirty="0" smtClean="0">
                <a:solidFill>
                  <a:schemeClr val="bg1"/>
                </a:solidFill>
              </a:rPr>
              <a:t>15th Dist.</a:t>
            </a:r>
          </a:p>
          <a:p>
            <a:r>
              <a:rPr lang="en-US" b="1" dirty="0" smtClean="0">
                <a:solidFill>
                  <a:schemeClr val="bg1"/>
                </a:solidFill>
              </a:rPr>
              <a:t>Rep. Pam </a:t>
            </a:r>
            <a:r>
              <a:rPr lang="en-US" b="1" dirty="0" err="1" smtClean="0">
                <a:solidFill>
                  <a:schemeClr val="bg1"/>
                </a:solidFill>
              </a:rPr>
              <a:t>Staneski</a:t>
            </a:r>
            <a:r>
              <a:rPr lang="en-US" b="1" dirty="0" smtClean="0">
                <a:solidFill>
                  <a:schemeClr val="bg1"/>
                </a:solidFill>
              </a:rPr>
              <a:t>, </a:t>
            </a:r>
            <a:r>
              <a:rPr lang="en-US" dirty="0" smtClean="0">
                <a:solidFill>
                  <a:schemeClr val="bg1"/>
                </a:solidFill>
              </a:rPr>
              <a:t>119th Dist.</a:t>
            </a:r>
          </a:p>
          <a:p>
            <a:r>
              <a:rPr lang="en-US" b="1" dirty="0" smtClean="0">
                <a:solidFill>
                  <a:schemeClr val="bg1"/>
                </a:solidFill>
              </a:rPr>
              <a:t>Rep. Hilda E. Santiago, </a:t>
            </a:r>
            <a:r>
              <a:rPr lang="en-US" dirty="0" smtClean="0">
                <a:solidFill>
                  <a:schemeClr val="bg1"/>
                </a:solidFill>
              </a:rPr>
              <a:t>84th Dist.</a:t>
            </a:r>
          </a:p>
          <a:p>
            <a:r>
              <a:rPr lang="en-US" b="1" dirty="0" smtClean="0">
                <a:solidFill>
                  <a:schemeClr val="bg1"/>
                </a:solidFill>
              </a:rPr>
              <a:t>Sen. Steve </a:t>
            </a:r>
            <a:r>
              <a:rPr lang="en-US" b="1" dirty="0" err="1" smtClean="0">
                <a:solidFill>
                  <a:schemeClr val="bg1"/>
                </a:solidFill>
              </a:rPr>
              <a:t>Cassano</a:t>
            </a:r>
            <a:r>
              <a:rPr lang="en-US" b="1" dirty="0" smtClean="0">
                <a:solidFill>
                  <a:schemeClr val="bg1"/>
                </a:solidFill>
              </a:rPr>
              <a:t>, </a:t>
            </a:r>
            <a:r>
              <a:rPr lang="en-US" dirty="0" smtClean="0">
                <a:solidFill>
                  <a:schemeClr val="bg1"/>
                </a:solidFill>
              </a:rPr>
              <a:t>4th Dist.</a:t>
            </a:r>
            <a:endParaRPr lang="en-US" dirty="0">
              <a:solidFill>
                <a:schemeClr val="bg1"/>
              </a:solidFill>
            </a:endParaRPr>
          </a:p>
        </p:txBody>
      </p:sp>
      <p:sp>
        <p:nvSpPr>
          <p:cNvPr id="6" name="TextBox 5"/>
          <p:cNvSpPr txBox="1"/>
          <p:nvPr/>
        </p:nvSpPr>
        <p:spPr>
          <a:xfrm>
            <a:off x="1748246" y="3429000"/>
            <a:ext cx="6002548" cy="461665"/>
          </a:xfrm>
          <a:prstGeom prst="rect">
            <a:avLst/>
          </a:prstGeom>
          <a:noFill/>
        </p:spPr>
        <p:txBody>
          <a:bodyPr wrap="square" rtlCol="0">
            <a:spAutoFit/>
          </a:bodyPr>
          <a:lstStyle/>
          <a:p>
            <a:r>
              <a:rPr lang="en-US" sz="2400" b="1" dirty="0" smtClean="0">
                <a:solidFill>
                  <a:schemeClr val="accent1"/>
                </a:solidFill>
              </a:rPr>
              <a:t>Education &amp; Strong Legislative Support </a:t>
            </a:r>
            <a:endParaRPr lang="en-US" sz="2400" b="1" dirty="0">
              <a:solidFill>
                <a:schemeClr val="accent1"/>
              </a:solidFill>
            </a:endParaRPr>
          </a:p>
        </p:txBody>
      </p:sp>
      <p:sp>
        <p:nvSpPr>
          <p:cNvPr id="7" name="TextBox 6"/>
          <p:cNvSpPr txBox="1"/>
          <p:nvPr/>
        </p:nvSpPr>
        <p:spPr>
          <a:xfrm>
            <a:off x="1887611" y="2777568"/>
            <a:ext cx="5368777" cy="738664"/>
          </a:xfrm>
          <a:prstGeom prst="rect">
            <a:avLst/>
          </a:prstGeom>
          <a:noFill/>
        </p:spPr>
        <p:txBody>
          <a:bodyPr wrap="none" rtlCol="0">
            <a:spAutoFit/>
          </a:bodyPr>
          <a:lstStyle/>
          <a:p>
            <a:r>
              <a:rPr lang="en-US" sz="2400" b="1" dirty="0" smtClean="0">
                <a:solidFill>
                  <a:schemeClr val="bg1"/>
                </a:solidFill>
              </a:rPr>
              <a:t>Difference between 2015 and 2017?</a:t>
            </a:r>
          </a:p>
          <a:p>
            <a:endParaRPr lang="en-US" dirty="0"/>
          </a:p>
        </p:txBody>
      </p:sp>
    </p:spTree>
    <p:extLst>
      <p:ext uri="{BB962C8B-B14F-4D97-AF65-F5344CB8AC3E}">
        <p14:creationId xmlns:p14="http://schemas.microsoft.com/office/powerpoint/2010/main" val="3644849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fade">
                                      <p:cBhvr>
                                        <p:cTn id="22" dur="500"/>
                                        <p:tgtEl>
                                          <p:spTgt spid="5">
                                            <p:txEl>
                                              <p:pRg st="0" end="0"/>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Effect transition="in" filter="fade">
                                      <p:cBhvr>
                                        <p:cTn id="25" dur="500"/>
                                        <p:tgtEl>
                                          <p:spTgt spid="5">
                                            <p:txEl>
                                              <p:pRg st="1" end="1"/>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fade">
                                      <p:cBhvr>
                                        <p:cTn id="28" dur="500"/>
                                        <p:tgtEl>
                                          <p:spTgt spid="5">
                                            <p:txEl>
                                              <p:pRg st="2" end="2"/>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Effect transition="in" filter="fade">
                                      <p:cBhvr>
                                        <p:cTn id="31" dur="500"/>
                                        <p:tgtEl>
                                          <p:spTgt spid="5">
                                            <p:txEl>
                                              <p:pRg st="3" end="3"/>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5">
                                            <p:txEl>
                                              <p:pRg st="4" end="4"/>
                                            </p:txEl>
                                          </p:spTgt>
                                        </p:tgtEl>
                                        <p:attrNameLst>
                                          <p:attrName>style.visibility</p:attrName>
                                        </p:attrNameLst>
                                      </p:cBhvr>
                                      <p:to>
                                        <p:strVal val="visible"/>
                                      </p:to>
                                    </p:set>
                                    <p:animEffect transition="in" filter="fade">
                                      <p:cBhvr>
                                        <p:cTn id="34"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solidFill>
                  <a:srgbClr val="88A13C"/>
                </a:solidFill>
                <a:latin typeface="Arial" charset="0"/>
                <a:cs typeface="Arial" charset="0"/>
              </a:rPr>
              <a:t>2017: CCM vs. CTLA</a:t>
            </a:r>
            <a:endParaRPr lang="en-US" dirty="0"/>
          </a:p>
        </p:txBody>
      </p:sp>
      <p:sp>
        <p:nvSpPr>
          <p:cNvPr id="3" name="Content Placeholder 2"/>
          <p:cNvSpPr>
            <a:spLocks noGrp="1"/>
          </p:cNvSpPr>
          <p:nvPr>
            <p:ph idx="14"/>
          </p:nvPr>
        </p:nvSpPr>
        <p:spPr>
          <a:xfrm>
            <a:off x="304800" y="1493837"/>
            <a:ext cx="8534400" cy="1782763"/>
          </a:xfrm>
        </p:spPr>
        <p:txBody>
          <a:bodyPr>
            <a:normAutofit/>
          </a:bodyPr>
          <a:lstStyle/>
          <a:p>
            <a:r>
              <a:rPr lang="en-US" sz="2400" dirty="0" smtClean="0"/>
              <a:t>Connecticut Trial Lawyers Association (CTLA) </a:t>
            </a:r>
            <a:r>
              <a:rPr lang="en-US" sz="2400" i="1" dirty="0" smtClean="0"/>
              <a:t>Opposed the bill </a:t>
            </a:r>
          </a:p>
          <a:p>
            <a:pPr marL="457200" lvl="1" indent="0">
              <a:buNone/>
            </a:pPr>
            <a:endParaRPr lang="en-US" sz="2400" dirty="0" smtClean="0"/>
          </a:p>
          <a:p>
            <a:pPr marL="0" indent="0">
              <a:buNone/>
            </a:pPr>
            <a:r>
              <a:rPr lang="en-US" sz="2000" u="sng" dirty="0" smtClean="0">
                <a:solidFill>
                  <a:schemeClr val="accent6"/>
                </a:solidFill>
              </a:rPr>
              <a:t>SB 885 Negotiations</a:t>
            </a:r>
          </a:p>
          <a:p>
            <a:pPr marL="0" indent="0">
              <a:buNone/>
            </a:pPr>
            <a:endParaRPr lang="en-US" sz="1900" dirty="0" smtClean="0"/>
          </a:p>
        </p:txBody>
      </p:sp>
      <p:sp>
        <p:nvSpPr>
          <p:cNvPr id="4" name="TextBox 3"/>
          <p:cNvSpPr txBox="1"/>
          <p:nvPr/>
        </p:nvSpPr>
        <p:spPr>
          <a:xfrm>
            <a:off x="304800" y="3322637"/>
            <a:ext cx="8001000" cy="923330"/>
          </a:xfrm>
          <a:prstGeom prst="rect">
            <a:avLst/>
          </a:prstGeom>
          <a:noFill/>
        </p:spPr>
        <p:txBody>
          <a:bodyPr wrap="square" rtlCol="0">
            <a:spAutoFit/>
          </a:bodyPr>
          <a:lstStyle/>
          <a:p>
            <a:r>
              <a:rPr lang="en-US" dirty="0" smtClean="0">
                <a:solidFill>
                  <a:schemeClr val="bg1"/>
                </a:solidFill>
              </a:rPr>
              <a:t>CTLA suggested collateral source credits allowing a deduction for premiums paid by the employee in the year a health benefit was paid, and a credit for the employer paid premium.</a:t>
            </a:r>
            <a:endParaRPr lang="en-US" dirty="0">
              <a:solidFill>
                <a:schemeClr val="bg1"/>
              </a:solidFill>
            </a:endParaRPr>
          </a:p>
        </p:txBody>
      </p:sp>
      <p:sp>
        <p:nvSpPr>
          <p:cNvPr id="6" name="TextBox 5"/>
          <p:cNvSpPr txBox="1"/>
          <p:nvPr/>
        </p:nvSpPr>
        <p:spPr>
          <a:xfrm>
            <a:off x="304800" y="4495800"/>
            <a:ext cx="8001000" cy="369332"/>
          </a:xfrm>
          <a:prstGeom prst="rect">
            <a:avLst/>
          </a:prstGeom>
          <a:noFill/>
        </p:spPr>
        <p:txBody>
          <a:bodyPr wrap="square" rtlCol="0">
            <a:spAutoFit/>
          </a:bodyPr>
          <a:lstStyle/>
          <a:p>
            <a:r>
              <a:rPr lang="en-US" dirty="0" smtClean="0">
                <a:solidFill>
                  <a:schemeClr val="bg1"/>
                </a:solidFill>
              </a:rPr>
              <a:t>Proposed that municipalities would have a lien for medical benefits </a:t>
            </a:r>
            <a:endParaRPr lang="en-US" dirty="0">
              <a:solidFill>
                <a:schemeClr val="bg1"/>
              </a:solidFill>
            </a:endParaRPr>
          </a:p>
        </p:txBody>
      </p:sp>
      <p:sp>
        <p:nvSpPr>
          <p:cNvPr id="7" name="TextBox 6"/>
          <p:cNvSpPr txBox="1"/>
          <p:nvPr/>
        </p:nvSpPr>
        <p:spPr>
          <a:xfrm>
            <a:off x="307675" y="5038780"/>
            <a:ext cx="8001000" cy="369332"/>
          </a:xfrm>
          <a:prstGeom prst="rect">
            <a:avLst/>
          </a:prstGeom>
          <a:noFill/>
        </p:spPr>
        <p:txBody>
          <a:bodyPr wrap="square" rtlCol="0">
            <a:spAutoFit/>
          </a:bodyPr>
          <a:lstStyle/>
          <a:p>
            <a:r>
              <a:rPr lang="en-US" dirty="0" smtClean="0">
                <a:solidFill>
                  <a:schemeClr val="bg1"/>
                </a:solidFill>
              </a:rPr>
              <a:t>Floor where no lien would apply = Any medical costs under $15,000</a:t>
            </a:r>
            <a:endParaRPr lang="en-US" dirty="0">
              <a:solidFill>
                <a:schemeClr val="bg1"/>
              </a:solidFill>
            </a:endParaRPr>
          </a:p>
        </p:txBody>
      </p:sp>
    </p:spTree>
    <p:extLst>
      <p:ext uri="{BB962C8B-B14F-4D97-AF65-F5344CB8AC3E}">
        <p14:creationId xmlns:p14="http://schemas.microsoft.com/office/powerpoint/2010/main" val="1528941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theme/theme1.xml><?xml version="1.0" encoding="utf-8"?>
<a:theme xmlns:a="http://schemas.openxmlformats.org/drawingml/2006/main" name="CCM Workshop PowerPoint Template 200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718</TotalTime>
  <Words>1683</Words>
  <Application>Microsoft Office PowerPoint</Application>
  <PresentationFormat>On-screen Show (4:3)</PresentationFormat>
  <Paragraphs>174</Paragraphs>
  <Slides>15</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CCM Workshop PowerPoint Template 2009</vt:lpstr>
      <vt:lpstr>Public Act 17-165 HB 6221   </vt:lpstr>
      <vt:lpstr>What does it do?</vt:lpstr>
      <vt:lpstr>2015: What Generated The Issue</vt:lpstr>
      <vt:lpstr>Fact Pattern</vt:lpstr>
      <vt:lpstr>Current Law</vt:lpstr>
      <vt:lpstr>2015: CCM Proposal</vt:lpstr>
      <vt:lpstr>2015: HB 7002</vt:lpstr>
      <vt:lpstr>2017: SB 885 &amp; HB 6221 </vt:lpstr>
      <vt:lpstr>2017: CCM vs. CTLA</vt:lpstr>
      <vt:lpstr>HB 6221</vt:lpstr>
      <vt:lpstr>HB 6221</vt:lpstr>
      <vt:lpstr>HB 6221 cont.</vt:lpstr>
      <vt:lpstr>HB 6221 cont.</vt:lpstr>
      <vt:lpstr>What do you need to do now?</vt:lpstr>
      <vt:lpstr>Questions ?</vt:lpstr>
    </vt:vector>
  </TitlesOfParts>
  <Company>CCM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quintin_m</dc:creator>
  <cp:lastModifiedBy>Knockwood.Michelle</cp:lastModifiedBy>
  <cp:revision>93</cp:revision>
  <dcterms:created xsi:type="dcterms:W3CDTF">2009-09-08T14:45:21Z</dcterms:created>
  <dcterms:modified xsi:type="dcterms:W3CDTF">2017-11-20T17:44:28Z</dcterms:modified>
</cp:coreProperties>
</file>