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57" r:id="rId3"/>
    <p:sldId id="368" r:id="rId4"/>
    <p:sldId id="352" r:id="rId5"/>
    <p:sldId id="353" r:id="rId6"/>
    <p:sldId id="377" r:id="rId7"/>
    <p:sldId id="378" r:id="rId8"/>
    <p:sldId id="379" r:id="rId9"/>
    <p:sldId id="380" r:id="rId10"/>
    <p:sldId id="381" r:id="rId11"/>
    <p:sldId id="354" r:id="rId12"/>
    <p:sldId id="382" r:id="rId13"/>
    <p:sldId id="383" r:id="rId14"/>
    <p:sldId id="384" r:id="rId15"/>
    <p:sldId id="385" r:id="rId16"/>
    <p:sldId id="386" r:id="rId17"/>
    <p:sldId id="387" r:id="rId18"/>
    <p:sldId id="370" r:id="rId19"/>
    <p:sldId id="371" r:id="rId20"/>
    <p:sldId id="389" r:id="rId21"/>
    <p:sldId id="390" r:id="rId22"/>
    <p:sldId id="391" r:id="rId23"/>
    <p:sldId id="369" r:id="rId24"/>
    <p:sldId id="388" r:id="rId25"/>
    <p:sldId id="373" r:id="rId26"/>
    <p:sldId id="394" r:id="rId27"/>
    <p:sldId id="392" r:id="rId28"/>
    <p:sldId id="393" r:id="rId29"/>
    <p:sldId id="395" r:id="rId30"/>
    <p:sldId id="396" r:id="rId31"/>
    <p:sldId id="397" r:id="rId32"/>
    <p:sldId id="398" r:id="rId33"/>
    <p:sldId id="399" r:id="rId34"/>
    <p:sldId id="400" r:id="rId35"/>
    <p:sldId id="401" r:id="rId36"/>
    <p:sldId id="402" r:id="rId37"/>
    <p:sldId id="405" r:id="rId38"/>
    <p:sldId id="403" r:id="rId39"/>
    <p:sldId id="404" r:id="rId40"/>
    <p:sldId id="303" r:id="rId4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69" autoAdjust="0"/>
    <p:restoredTop sz="94660"/>
  </p:normalViewPr>
  <p:slideViewPr>
    <p:cSldViewPr>
      <p:cViewPr varScale="1">
        <p:scale>
          <a:sx n="104" d="100"/>
          <a:sy n="104" d="100"/>
        </p:scale>
        <p:origin x="139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F4ACDDF3-610A-46BC-B833-7E8689252D83}" type="datetimeFigureOut">
              <a:rPr lang="en-US"/>
              <a:pPr>
                <a:defRPr/>
              </a:pPr>
              <a:t>12/22/2021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783140A9-C135-491D-AF53-8699D0EFB4BC}" type="slidenum">
              <a:rPr lang="en-US"/>
              <a:pPr>
                <a:defRPr/>
              </a:pPr>
              <a:t>‹#›</a:t>
            </a:fld>
            <a:endParaRPr lang="en-US" dirty="0"/>
          </a:p>
        </p:txBody>
      </p:sp>
    </p:spTree>
    <p:extLst>
      <p:ext uri="{BB962C8B-B14F-4D97-AF65-F5344CB8AC3E}">
        <p14:creationId xmlns:p14="http://schemas.microsoft.com/office/powerpoint/2010/main" val="9614661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fld id="{1E8E5196-B031-46CB-9395-5AD6B128FFFB}" type="datetime1">
              <a:rPr lang="en-US"/>
              <a:pPr>
                <a:defRPr/>
              </a:pPr>
              <a:t>12/22/2021</a:t>
            </a:fld>
            <a:endParaRPr lang="en-US" dirty="0"/>
          </a:p>
        </p:txBody>
      </p:sp>
      <p:sp>
        <p:nvSpPr>
          <p:cNvPr id="5" name="Footer Placeholder 18"/>
          <p:cNvSpPr>
            <a:spLocks noGrp="1"/>
          </p:cNvSpPr>
          <p:nvPr>
            <p:ph type="ftr" sz="quarter" idx="11"/>
          </p:nvPr>
        </p:nvSpPr>
        <p:spPr/>
        <p:txBody>
          <a:bodyPr/>
          <a:lstStyle>
            <a:lvl1pPr>
              <a:defRPr/>
            </a:lvl1pPr>
          </a:lstStyle>
          <a:p>
            <a:pPr>
              <a:defRPr/>
            </a:pPr>
            <a:r>
              <a:rPr lang="it-IT"/>
              <a:t>Jeffrey M. Donofrio, Ciulla &amp; Donofrio, LLP</a:t>
            </a:r>
            <a:endParaRPr lang="en-US" dirty="0"/>
          </a:p>
        </p:txBody>
      </p:sp>
      <p:sp>
        <p:nvSpPr>
          <p:cNvPr id="6" name="Slide Number Placeholder 26"/>
          <p:cNvSpPr>
            <a:spLocks noGrp="1"/>
          </p:cNvSpPr>
          <p:nvPr>
            <p:ph type="sldNum" sz="quarter" idx="12"/>
          </p:nvPr>
        </p:nvSpPr>
        <p:spPr/>
        <p:txBody>
          <a:bodyPr/>
          <a:lstStyle>
            <a:lvl1pPr>
              <a:defRPr/>
            </a:lvl1pPr>
          </a:lstStyle>
          <a:p>
            <a:pPr>
              <a:defRPr/>
            </a:pPr>
            <a:fld id="{0CA398A0-79C1-48DD-866E-7FD409471896}"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4325AB79-418B-4FA7-8BFF-A7C026DCD174}" type="datetime1">
              <a:rPr lang="en-US"/>
              <a:pPr>
                <a:defRPr/>
              </a:pPr>
              <a:t>12/22/2021</a:t>
            </a:fld>
            <a:endParaRPr lang="en-US" dirty="0"/>
          </a:p>
        </p:txBody>
      </p:sp>
      <p:sp>
        <p:nvSpPr>
          <p:cNvPr id="5" name="Footer Placeholder 21"/>
          <p:cNvSpPr>
            <a:spLocks noGrp="1"/>
          </p:cNvSpPr>
          <p:nvPr>
            <p:ph type="ftr" sz="quarter" idx="11"/>
          </p:nvPr>
        </p:nvSpPr>
        <p:spPr/>
        <p:txBody>
          <a:bodyPr/>
          <a:lstStyle>
            <a:lvl1pPr>
              <a:defRPr/>
            </a:lvl1pPr>
          </a:lstStyle>
          <a:p>
            <a:pPr>
              <a:defRPr/>
            </a:pPr>
            <a:r>
              <a:rPr lang="it-IT"/>
              <a:t>Jeffrey M. Donofrio, Ciulla &amp; Donofrio, LLP</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20D72236-7523-4F28-A4C7-30B28B54BEB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724B3A77-94D0-4ACD-8355-69AE35C20E26}" type="datetime1">
              <a:rPr lang="en-US"/>
              <a:pPr>
                <a:defRPr/>
              </a:pPr>
              <a:t>12/22/2021</a:t>
            </a:fld>
            <a:endParaRPr lang="en-US" dirty="0"/>
          </a:p>
        </p:txBody>
      </p:sp>
      <p:sp>
        <p:nvSpPr>
          <p:cNvPr id="5" name="Footer Placeholder 21"/>
          <p:cNvSpPr>
            <a:spLocks noGrp="1"/>
          </p:cNvSpPr>
          <p:nvPr>
            <p:ph type="ftr" sz="quarter" idx="11"/>
          </p:nvPr>
        </p:nvSpPr>
        <p:spPr/>
        <p:txBody>
          <a:bodyPr/>
          <a:lstStyle>
            <a:lvl1pPr>
              <a:defRPr/>
            </a:lvl1pPr>
          </a:lstStyle>
          <a:p>
            <a:pPr>
              <a:defRPr/>
            </a:pPr>
            <a:r>
              <a:rPr lang="it-IT"/>
              <a:t>Jeffrey M. Donofrio, Ciulla &amp; Donofrio, LLP</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CFA2386B-9210-4DA3-8EE5-24354264E20C}"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4B02ED3D-3FFE-4C36-BE9D-5A4F79EA403C}" type="datetime1">
              <a:rPr lang="en-US"/>
              <a:pPr>
                <a:defRPr/>
              </a:pPr>
              <a:t>12/22/2021</a:t>
            </a:fld>
            <a:endParaRPr lang="en-US" dirty="0"/>
          </a:p>
        </p:txBody>
      </p:sp>
      <p:sp>
        <p:nvSpPr>
          <p:cNvPr id="5" name="Footer Placeholder 21"/>
          <p:cNvSpPr>
            <a:spLocks noGrp="1"/>
          </p:cNvSpPr>
          <p:nvPr>
            <p:ph type="ftr" sz="quarter" idx="11"/>
          </p:nvPr>
        </p:nvSpPr>
        <p:spPr/>
        <p:txBody>
          <a:bodyPr/>
          <a:lstStyle>
            <a:lvl1pPr>
              <a:defRPr/>
            </a:lvl1pPr>
          </a:lstStyle>
          <a:p>
            <a:pPr>
              <a:defRPr/>
            </a:pPr>
            <a:r>
              <a:rPr lang="it-IT"/>
              <a:t>Jeffrey M. Donofrio, Ciulla &amp; Donofrio, LLP</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AD9CAE7F-129C-4400-BA25-780A58FD84C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36B71551-E969-4321-A7A7-C275CDD57491}" type="datetime1">
              <a:rPr lang="en-US"/>
              <a:pPr>
                <a:defRPr/>
              </a:pPr>
              <a:t>12/22/2021</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it-IT"/>
              <a:t>Jeffrey M. Donofrio, Ciulla &amp; Donofrio, LLP</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05E5C0C-CAF6-419D-BD5C-2861FBE0F8E1}"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8ED4D7CA-457C-46C4-A53D-D56D9E23BF60}" type="datetime1">
              <a:rPr lang="en-US"/>
              <a:pPr>
                <a:defRPr/>
              </a:pPr>
              <a:t>12/22/2021</a:t>
            </a:fld>
            <a:endParaRPr lang="en-US" dirty="0"/>
          </a:p>
        </p:txBody>
      </p:sp>
      <p:sp>
        <p:nvSpPr>
          <p:cNvPr id="6" name="Footer Placeholder 21"/>
          <p:cNvSpPr>
            <a:spLocks noGrp="1"/>
          </p:cNvSpPr>
          <p:nvPr>
            <p:ph type="ftr" sz="quarter" idx="11"/>
          </p:nvPr>
        </p:nvSpPr>
        <p:spPr/>
        <p:txBody>
          <a:bodyPr/>
          <a:lstStyle>
            <a:lvl1pPr>
              <a:defRPr/>
            </a:lvl1pPr>
          </a:lstStyle>
          <a:p>
            <a:pPr>
              <a:defRPr/>
            </a:pPr>
            <a:r>
              <a:rPr lang="it-IT"/>
              <a:t>Jeffrey M. Donofrio, Ciulla &amp; Donofrio, LLP</a:t>
            </a:r>
            <a:endParaRPr lang="en-US" dirty="0"/>
          </a:p>
        </p:txBody>
      </p:sp>
      <p:sp>
        <p:nvSpPr>
          <p:cNvPr id="7" name="Slide Number Placeholder 17"/>
          <p:cNvSpPr>
            <a:spLocks noGrp="1"/>
          </p:cNvSpPr>
          <p:nvPr>
            <p:ph type="sldNum" sz="quarter" idx="12"/>
          </p:nvPr>
        </p:nvSpPr>
        <p:spPr/>
        <p:txBody>
          <a:bodyPr/>
          <a:lstStyle>
            <a:lvl1pPr>
              <a:defRPr/>
            </a:lvl1pPr>
          </a:lstStyle>
          <a:p>
            <a:pPr>
              <a:defRPr/>
            </a:pPr>
            <a:fld id="{F25D6B43-0570-473E-AC25-46571623345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fld id="{1D6503DE-BB22-4CE1-A59A-1722793F8F65}" type="datetime1">
              <a:rPr lang="en-US"/>
              <a:pPr>
                <a:defRPr/>
              </a:pPr>
              <a:t>12/22/2021</a:t>
            </a:fld>
            <a:endParaRPr lang="en-US" dirty="0"/>
          </a:p>
        </p:txBody>
      </p:sp>
      <p:sp>
        <p:nvSpPr>
          <p:cNvPr id="8" name="Footer Placeholder 21"/>
          <p:cNvSpPr>
            <a:spLocks noGrp="1"/>
          </p:cNvSpPr>
          <p:nvPr>
            <p:ph type="ftr" sz="quarter" idx="11"/>
          </p:nvPr>
        </p:nvSpPr>
        <p:spPr/>
        <p:txBody>
          <a:bodyPr/>
          <a:lstStyle>
            <a:lvl1pPr>
              <a:defRPr/>
            </a:lvl1pPr>
          </a:lstStyle>
          <a:p>
            <a:pPr>
              <a:defRPr/>
            </a:pPr>
            <a:r>
              <a:rPr lang="it-IT"/>
              <a:t>Jeffrey M. Donofrio, Ciulla &amp; Donofrio, LLP</a:t>
            </a:r>
            <a:endParaRPr lang="en-US" dirty="0"/>
          </a:p>
        </p:txBody>
      </p:sp>
      <p:sp>
        <p:nvSpPr>
          <p:cNvPr id="9" name="Slide Number Placeholder 17"/>
          <p:cNvSpPr>
            <a:spLocks noGrp="1"/>
          </p:cNvSpPr>
          <p:nvPr>
            <p:ph type="sldNum" sz="quarter" idx="12"/>
          </p:nvPr>
        </p:nvSpPr>
        <p:spPr/>
        <p:txBody>
          <a:bodyPr/>
          <a:lstStyle>
            <a:lvl1pPr>
              <a:defRPr/>
            </a:lvl1pPr>
          </a:lstStyle>
          <a:p>
            <a:pPr>
              <a:defRPr/>
            </a:pPr>
            <a:fld id="{4C0949B9-6FDB-49FE-8E79-74ACC398D5A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fld id="{466FC9A7-4E43-456D-BD2A-EFB3FE3FF9B2}" type="datetime1">
              <a:rPr lang="en-US"/>
              <a:pPr>
                <a:defRPr/>
              </a:pPr>
              <a:t>12/22/2021</a:t>
            </a:fld>
            <a:endParaRPr lang="en-US" dirty="0"/>
          </a:p>
        </p:txBody>
      </p:sp>
      <p:sp>
        <p:nvSpPr>
          <p:cNvPr id="4" name="Footer Placeholder 21"/>
          <p:cNvSpPr>
            <a:spLocks noGrp="1"/>
          </p:cNvSpPr>
          <p:nvPr>
            <p:ph type="ftr" sz="quarter" idx="11"/>
          </p:nvPr>
        </p:nvSpPr>
        <p:spPr/>
        <p:txBody>
          <a:bodyPr/>
          <a:lstStyle>
            <a:lvl1pPr>
              <a:defRPr/>
            </a:lvl1pPr>
          </a:lstStyle>
          <a:p>
            <a:pPr>
              <a:defRPr/>
            </a:pPr>
            <a:r>
              <a:rPr lang="it-IT"/>
              <a:t>Jeffrey M. Donofrio, Ciulla &amp; Donofrio, LLP</a:t>
            </a:r>
            <a:endParaRPr lang="en-US" dirty="0"/>
          </a:p>
        </p:txBody>
      </p:sp>
      <p:sp>
        <p:nvSpPr>
          <p:cNvPr id="5" name="Slide Number Placeholder 17"/>
          <p:cNvSpPr>
            <a:spLocks noGrp="1"/>
          </p:cNvSpPr>
          <p:nvPr>
            <p:ph type="sldNum" sz="quarter" idx="12"/>
          </p:nvPr>
        </p:nvSpPr>
        <p:spPr/>
        <p:txBody>
          <a:bodyPr/>
          <a:lstStyle>
            <a:lvl1pPr>
              <a:defRPr/>
            </a:lvl1pPr>
          </a:lstStyle>
          <a:p>
            <a:pPr>
              <a:defRPr/>
            </a:pPr>
            <a:fld id="{14092C7B-446B-4B3E-822D-F3EB879D245A}"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86429CC3-07FC-4FEF-AC54-1B7C1C576260}" type="datetime1">
              <a:rPr lang="en-US"/>
              <a:pPr>
                <a:defRPr/>
              </a:pPr>
              <a:t>12/22/2021</a:t>
            </a:fld>
            <a:endParaRPr lang="en-US" dirty="0"/>
          </a:p>
        </p:txBody>
      </p:sp>
      <p:sp>
        <p:nvSpPr>
          <p:cNvPr id="3" name="Footer Placeholder 21"/>
          <p:cNvSpPr>
            <a:spLocks noGrp="1"/>
          </p:cNvSpPr>
          <p:nvPr>
            <p:ph type="ftr" sz="quarter" idx="11"/>
          </p:nvPr>
        </p:nvSpPr>
        <p:spPr/>
        <p:txBody>
          <a:bodyPr/>
          <a:lstStyle>
            <a:lvl1pPr>
              <a:defRPr/>
            </a:lvl1pPr>
          </a:lstStyle>
          <a:p>
            <a:pPr>
              <a:defRPr/>
            </a:pPr>
            <a:r>
              <a:rPr lang="it-IT"/>
              <a:t>Jeffrey M. Donofrio, Ciulla &amp; Donofrio, LLP</a:t>
            </a: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3BB265AB-8E1C-466D-A6B9-5029B4EEB3CE}"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E781E8A9-62CF-413A-ABAF-699FBFEB0854}" type="datetime1">
              <a:rPr lang="en-US"/>
              <a:pPr>
                <a:defRPr/>
              </a:pPr>
              <a:t>12/22/2021</a:t>
            </a:fld>
            <a:endParaRPr lang="en-US" dirty="0"/>
          </a:p>
        </p:txBody>
      </p:sp>
      <p:sp>
        <p:nvSpPr>
          <p:cNvPr id="6" name="Footer Placeholder 21"/>
          <p:cNvSpPr>
            <a:spLocks noGrp="1"/>
          </p:cNvSpPr>
          <p:nvPr>
            <p:ph type="ftr" sz="quarter" idx="11"/>
          </p:nvPr>
        </p:nvSpPr>
        <p:spPr/>
        <p:txBody>
          <a:bodyPr/>
          <a:lstStyle>
            <a:lvl1pPr>
              <a:defRPr/>
            </a:lvl1pPr>
          </a:lstStyle>
          <a:p>
            <a:pPr>
              <a:defRPr/>
            </a:pPr>
            <a:r>
              <a:rPr lang="it-IT"/>
              <a:t>Jeffrey M. Donofrio, Ciulla &amp; Donofrio, LLP</a:t>
            </a:r>
            <a:endParaRPr lang="en-US" dirty="0"/>
          </a:p>
        </p:txBody>
      </p:sp>
      <p:sp>
        <p:nvSpPr>
          <p:cNvPr id="7" name="Slide Number Placeholder 17"/>
          <p:cNvSpPr>
            <a:spLocks noGrp="1"/>
          </p:cNvSpPr>
          <p:nvPr>
            <p:ph type="sldNum" sz="quarter" idx="12"/>
          </p:nvPr>
        </p:nvSpPr>
        <p:spPr/>
        <p:txBody>
          <a:bodyPr/>
          <a:lstStyle>
            <a:lvl1pPr>
              <a:defRPr/>
            </a:lvl1pPr>
          </a:lstStyle>
          <a:p>
            <a:pPr>
              <a:defRPr/>
            </a:pPr>
            <a:fld id="{4458E182-0770-433D-B582-211D7AA8A236}"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dirty="0"/>
              <a:t>Click icon to add picture</a:t>
            </a:r>
          </a:p>
        </p:txBody>
      </p:sp>
      <p:sp>
        <p:nvSpPr>
          <p:cNvPr id="9" name="Date Placeholder 4"/>
          <p:cNvSpPr>
            <a:spLocks noGrp="1"/>
          </p:cNvSpPr>
          <p:nvPr>
            <p:ph type="dt" sz="half" idx="10"/>
          </p:nvPr>
        </p:nvSpPr>
        <p:spPr/>
        <p:txBody>
          <a:bodyPr/>
          <a:lstStyle>
            <a:lvl1pPr>
              <a:defRPr/>
            </a:lvl1pPr>
          </a:lstStyle>
          <a:p>
            <a:pPr>
              <a:defRPr/>
            </a:pPr>
            <a:fld id="{4E0F06B4-EF51-4181-944E-009FD97A0F9E}" type="datetime1">
              <a:rPr lang="en-US"/>
              <a:pPr>
                <a:defRPr/>
              </a:pPr>
              <a:t>12/22/2021</a:t>
            </a:fld>
            <a:endParaRPr lang="en-US" dirty="0"/>
          </a:p>
        </p:txBody>
      </p:sp>
      <p:sp>
        <p:nvSpPr>
          <p:cNvPr id="10" name="Footer Placeholder 5"/>
          <p:cNvSpPr>
            <a:spLocks noGrp="1"/>
          </p:cNvSpPr>
          <p:nvPr>
            <p:ph type="ftr" sz="quarter" idx="11"/>
          </p:nvPr>
        </p:nvSpPr>
        <p:spPr/>
        <p:txBody>
          <a:bodyPr/>
          <a:lstStyle>
            <a:lvl1pPr>
              <a:defRPr/>
            </a:lvl1pPr>
          </a:lstStyle>
          <a:p>
            <a:pPr>
              <a:defRPr/>
            </a:pPr>
            <a:r>
              <a:rPr lang="it-IT"/>
              <a:t>Jeffrey M. Donofrio, Ciulla &amp; Donofrio, LLP</a:t>
            </a:r>
            <a:endParaRPr lang="en-US" dirty="0"/>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93F39616-5DB7-40A1-92F6-E5CEB3B2A8D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C5F079BA-FEEB-4F61-AC1A-B99970BFD4C8}" type="datetime1">
              <a:rPr lang="en-US"/>
              <a:pPr>
                <a:defRPr/>
              </a:pPr>
              <a:t>12/22/2021</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r>
              <a:rPr lang="it-IT"/>
              <a:t>Jeffrey M. Donofrio, Ciulla &amp; Donofrio, LLP</a:t>
            </a:r>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67F5C4C5-B252-475D-A082-7FC872CD974B}" type="slidenum">
              <a:rPr lang="en-US"/>
              <a:pPr>
                <a:defRPr/>
              </a:pPr>
              <a:t>‹#›</a:t>
            </a:fld>
            <a:endParaRPr lang="en-US" dirty="0"/>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grpSp>
    </p:spTree>
  </p:cSld>
  <p:clrMap bg1="lt1" tx1="dk1" bg2="lt2" tx2="dk2" accent1="accent1" accent2="accent2" accent3="accent3" accent4="accent4" accent5="accent5" accent6="accent6" hlink="hlink" folHlink="folHlink"/>
  <p:sldLayoutIdLst>
    <p:sldLayoutId id="2147483753" r:id="rId1"/>
    <p:sldLayoutId id="2147483745" r:id="rId2"/>
    <p:sldLayoutId id="2147483754" r:id="rId3"/>
    <p:sldLayoutId id="2147483746" r:id="rId4"/>
    <p:sldLayoutId id="2147483747" r:id="rId5"/>
    <p:sldLayoutId id="2147483748" r:id="rId6"/>
    <p:sldLayoutId id="2147483749" r:id="rId7"/>
    <p:sldLayoutId id="2147483750" r:id="rId8"/>
    <p:sldLayoutId id="2147483755" r:id="rId9"/>
    <p:sldLayoutId id="2147483751" r:id="rId10"/>
    <p:sldLayoutId id="2147483752" r:id="rId11"/>
  </p:sldLayoutIdLst>
  <p:hf sldNum="0" hd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295400"/>
            <a:ext cx="5410200" cy="1828800"/>
          </a:xfrm>
        </p:spPr>
        <p:txBody>
          <a:bodyPr>
            <a:normAutofit/>
          </a:bodyPr>
          <a:lstStyle/>
          <a:p>
            <a:pPr eaLnBrk="1" fontAlgn="auto" hangingPunct="1">
              <a:spcAft>
                <a:spcPts val="0"/>
              </a:spcAft>
              <a:defRPr/>
            </a:pPr>
            <a:r>
              <a:rPr lang="en-US" sz="4400" dirty="0"/>
              <a:t> </a:t>
            </a:r>
          </a:p>
        </p:txBody>
      </p:sp>
      <p:sp>
        <p:nvSpPr>
          <p:cNvPr id="5123" name="Subtitle 2"/>
          <p:cNvSpPr>
            <a:spLocks noGrp="1"/>
          </p:cNvSpPr>
          <p:nvPr>
            <p:ph type="subTitle" idx="1"/>
          </p:nvPr>
        </p:nvSpPr>
        <p:spPr>
          <a:xfrm>
            <a:off x="533400" y="1219200"/>
            <a:ext cx="7854950" cy="3962400"/>
          </a:xfrm>
        </p:spPr>
        <p:txBody>
          <a:bodyPr/>
          <a:lstStyle/>
          <a:p>
            <a:pPr marR="0" algn="ctr" eaLnBrk="1" hangingPunct="1"/>
            <a:r>
              <a:rPr lang="en-US" sz="3600" dirty="0"/>
              <a:t>CONSTRUCTION LAW UPDATE</a:t>
            </a:r>
          </a:p>
          <a:p>
            <a:pPr marR="0" algn="ctr" eaLnBrk="1" hangingPunct="1"/>
            <a:r>
              <a:rPr lang="en-US" sz="2800" dirty="0"/>
              <a:t>Public Purchasing Association of CT</a:t>
            </a:r>
          </a:p>
          <a:p>
            <a:pPr marR="0" algn="ctr" eaLnBrk="1" hangingPunct="1"/>
            <a:endParaRPr lang="en-US" sz="2800" dirty="0"/>
          </a:p>
          <a:p>
            <a:pPr marR="0" algn="ctr" eaLnBrk="1" hangingPunct="1"/>
            <a:r>
              <a:rPr lang="en-US" sz="2800" dirty="0"/>
              <a:t>December 9, 2021</a:t>
            </a:r>
          </a:p>
        </p:txBody>
      </p:sp>
      <p:sp>
        <p:nvSpPr>
          <p:cNvPr id="4" name="Footer Placeholder 3"/>
          <p:cNvSpPr>
            <a:spLocks noGrp="1"/>
          </p:cNvSpPr>
          <p:nvPr>
            <p:ph type="ftr" sz="quarter" idx="11"/>
          </p:nvPr>
        </p:nvSpPr>
        <p:spPr>
          <a:xfrm>
            <a:off x="3352800" y="6324600"/>
            <a:ext cx="3352800" cy="365125"/>
          </a:xfrm>
        </p:spPr>
        <p:txBody>
          <a:bodyPr/>
          <a:lstStyle/>
          <a:p>
            <a:pPr>
              <a:defRPr/>
            </a:pPr>
            <a:r>
              <a:rPr lang="it-IT" dirty="0"/>
              <a:t>Jeffrey M. Donofrio, Ciulla &amp; Donofrio, LLP</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 Bond</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Each bond is different so it is important to review the bond before accepting it from the contractor</a:t>
            </a:r>
          </a:p>
          <a:p>
            <a:pPr>
              <a:buFont typeface="Arial" panose="020B0604020202020204" pitchFamily="34" charset="0"/>
              <a:buChar char="•"/>
            </a:pPr>
            <a:r>
              <a:rPr lang="en-US" dirty="0"/>
              <a:t>Insert timing requirements for surety to act</a:t>
            </a:r>
          </a:p>
          <a:p>
            <a:pPr>
              <a:buFont typeface="Arial" panose="020B0604020202020204" pitchFamily="34" charset="0"/>
              <a:buChar char="•"/>
            </a:pPr>
            <a:r>
              <a:rPr lang="en-US" dirty="0"/>
              <a:t>Read the bond carefully</a:t>
            </a:r>
          </a:p>
          <a:p>
            <a:pPr>
              <a:buFont typeface="Arial" panose="020B0604020202020204" pitchFamily="34" charset="0"/>
              <a:buChar char="•"/>
            </a:pPr>
            <a:r>
              <a:rPr lang="en-US" dirty="0"/>
              <a:t>Strictly adhere to provisions in the bond for default/termination</a:t>
            </a:r>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1941110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B3699-A10C-4604-914A-EB6E244174C5}"/>
              </a:ext>
            </a:extLst>
          </p:cNvPr>
          <p:cNvSpPr>
            <a:spLocks noGrp="1"/>
          </p:cNvSpPr>
          <p:nvPr>
            <p:ph type="title"/>
          </p:nvPr>
        </p:nvSpPr>
        <p:spPr/>
        <p:txBody>
          <a:bodyPr/>
          <a:lstStyle/>
          <a:p>
            <a:r>
              <a:rPr lang="en-US" dirty="0"/>
              <a:t>Payment Bond</a:t>
            </a:r>
          </a:p>
        </p:txBody>
      </p:sp>
      <p:sp>
        <p:nvSpPr>
          <p:cNvPr id="3" name="Content Placeholder 2">
            <a:extLst>
              <a:ext uri="{FF2B5EF4-FFF2-40B4-BE49-F238E27FC236}">
                <a16:creationId xmlns:a16="http://schemas.microsoft.com/office/drawing/2014/main" id="{D103FDF8-8228-4FA2-81E8-0BFE7B02F8E1}"/>
              </a:ext>
            </a:extLst>
          </p:cNvPr>
          <p:cNvSpPr>
            <a:spLocks noGrp="1"/>
          </p:cNvSpPr>
          <p:nvPr>
            <p:ph idx="1"/>
          </p:nvPr>
        </p:nvSpPr>
        <p:spPr/>
        <p:txBody>
          <a:bodyPr/>
          <a:lstStyle/>
          <a:p>
            <a:pPr marL="0" indent="0">
              <a:buNone/>
            </a:pPr>
            <a:r>
              <a:rPr lang="en-US" dirty="0"/>
              <a:t>A payment bond, aka labor and materials bond, is a surety bond posted by a contractor to guarantee that its subcontractors and material suppliers on the project will be paid.</a:t>
            </a:r>
          </a:p>
        </p:txBody>
      </p:sp>
      <p:sp>
        <p:nvSpPr>
          <p:cNvPr id="4" name="Footer Placeholder 3">
            <a:extLst>
              <a:ext uri="{FF2B5EF4-FFF2-40B4-BE49-F238E27FC236}">
                <a16:creationId xmlns:a16="http://schemas.microsoft.com/office/drawing/2014/main" id="{7026AA89-1154-4DC7-8D39-368D11298EEB}"/>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1655268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Payment Bond</a:t>
            </a:r>
          </a:p>
        </p:txBody>
      </p:sp>
      <p:sp>
        <p:nvSpPr>
          <p:cNvPr id="3" name="Content Placeholder 2"/>
          <p:cNvSpPr>
            <a:spLocks noGrp="1"/>
          </p:cNvSpPr>
          <p:nvPr>
            <p:ph idx="1"/>
          </p:nvPr>
        </p:nvSpPr>
        <p:spPr/>
        <p:txBody>
          <a:bodyPr/>
          <a:lstStyle/>
          <a:p>
            <a:pPr marL="0" indent="0">
              <a:buNone/>
            </a:pPr>
            <a:r>
              <a:rPr lang="en-US" dirty="0"/>
              <a:t>Typical Payment Bond Terms and Conditions:</a:t>
            </a:r>
          </a:p>
          <a:p>
            <a:pPr>
              <a:buFont typeface="Arial" panose="020B0604020202020204" pitchFamily="34" charset="0"/>
              <a:buChar char="•"/>
            </a:pPr>
            <a:r>
              <a:rPr lang="en-US" dirty="0"/>
              <a:t>Identify who can assert a claim</a:t>
            </a:r>
          </a:p>
          <a:p>
            <a:pPr>
              <a:buFont typeface="Arial" panose="020B0604020202020204" pitchFamily="34" charset="0"/>
              <a:buChar char="•"/>
            </a:pPr>
            <a:r>
              <a:rPr lang="en-US" dirty="0"/>
              <a:t>Identify time to submit a claim</a:t>
            </a:r>
          </a:p>
          <a:p>
            <a:pPr>
              <a:buFont typeface="Arial" panose="020B0604020202020204" pitchFamily="34" charset="0"/>
              <a:buChar char="•"/>
            </a:pPr>
            <a:r>
              <a:rPr lang="en-US" dirty="0"/>
              <a:t>Identify when suit can be commenced</a:t>
            </a:r>
          </a:p>
          <a:p>
            <a:pPr>
              <a:buFont typeface="Arial" panose="020B0604020202020204" pitchFamily="34" charset="0"/>
              <a:buChar char="•"/>
            </a:pPr>
            <a:r>
              <a:rPr lang="en-US" dirty="0"/>
              <a:t>Identify deadline/limitation of suit</a:t>
            </a:r>
          </a:p>
          <a:p>
            <a:pPr>
              <a:buFont typeface="Arial" panose="020B0604020202020204" pitchFamily="34" charset="0"/>
              <a:buChar char="•"/>
            </a:pPr>
            <a:r>
              <a:rPr lang="en-US" dirty="0"/>
              <a:t>Identify forum/venue for suit</a:t>
            </a:r>
          </a:p>
          <a:p>
            <a:pPr>
              <a:buFont typeface="Arial" panose="020B0604020202020204" pitchFamily="34" charset="0"/>
              <a:buChar char="•"/>
            </a:pPr>
            <a:r>
              <a:rPr lang="en-US" dirty="0"/>
              <a:t>Cap liability</a:t>
            </a:r>
          </a:p>
          <a:p>
            <a:pPr>
              <a:buFont typeface="Arial" panose="020B0604020202020204" pitchFamily="34" charset="0"/>
              <a:buChar char="•"/>
            </a:pPr>
            <a:r>
              <a:rPr lang="en-US" dirty="0"/>
              <a:t>Include changes to K</a:t>
            </a:r>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669208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Payment Bond</a:t>
            </a:r>
          </a:p>
        </p:txBody>
      </p:sp>
      <p:sp>
        <p:nvSpPr>
          <p:cNvPr id="3" name="Content Placeholder 2"/>
          <p:cNvSpPr>
            <a:spLocks noGrp="1"/>
          </p:cNvSpPr>
          <p:nvPr>
            <p:ph idx="1"/>
          </p:nvPr>
        </p:nvSpPr>
        <p:spPr/>
        <p:txBody>
          <a:bodyPr/>
          <a:lstStyle/>
          <a:p>
            <a:pPr marL="0" indent="0">
              <a:buNone/>
            </a:pPr>
            <a:r>
              <a:rPr lang="en-US" dirty="0"/>
              <a:t>Little Miller Act:</a:t>
            </a:r>
          </a:p>
          <a:p>
            <a:pPr>
              <a:buFont typeface="Arial" panose="020B0604020202020204" pitchFamily="34" charset="0"/>
              <a:buChar char="•"/>
            </a:pPr>
            <a:r>
              <a:rPr lang="en-US" dirty="0"/>
              <a:t>In lieu of mechanic’s lien rights on public projects</a:t>
            </a:r>
          </a:p>
          <a:p>
            <a:pPr>
              <a:buFont typeface="Arial" panose="020B0604020202020204" pitchFamily="34" charset="0"/>
              <a:buChar char="•"/>
            </a:pPr>
            <a:r>
              <a:rPr lang="en-US" dirty="0"/>
              <a:t>CGS 49-41</a:t>
            </a:r>
          </a:p>
          <a:p>
            <a:pPr>
              <a:buFont typeface="Arial" panose="020B0604020202020204" pitchFamily="34" charset="0"/>
              <a:buChar char="•"/>
            </a:pPr>
            <a:r>
              <a:rPr lang="en-US" dirty="0"/>
              <a:t>Public works projects</a:t>
            </a:r>
          </a:p>
          <a:p>
            <a:pPr>
              <a:buFont typeface="Arial" panose="020B0604020202020204" pitchFamily="34" charset="0"/>
              <a:buChar char="•"/>
            </a:pPr>
            <a:r>
              <a:rPr lang="en-US" dirty="0"/>
              <a:t>Strictly interpreted for time constraints</a:t>
            </a:r>
          </a:p>
          <a:p>
            <a:pPr>
              <a:buFont typeface="Arial" panose="020B0604020202020204" pitchFamily="34" charset="0"/>
              <a:buChar char="•"/>
            </a:pPr>
            <a:r>
              <a:rPr lang="en-US" dirty="0"/>
              <a:t>CGS 49-42: notice requirements</a:t>
            </a:r>
          </a:p>
          <a:p>
            <a:pPr>
              <a:buFont typeface="Arial" panose="020B0604020202020204" pitchFamily="34" charset="0"/>
              <a:buChar char="•"/>
            </a:pPr>
            <a:r>
              <a:rPr lang="en-US" dirty="0"/>
              <a:t>Notice of Claim: within 180 days of last day on job if not paid within 60 days of applicable payment date/last date on job</a:t>
            </a:r>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420168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Payment Bonds</a:t>
            </a:r>
          </a:p>
        </p:txBody>
      </p:sp>
      <p:sp>
        <p:nvSpPr>
          <p:cNvPr id="3" name="Content Placeholder 2"/>
          <p:cNvSpPr>
            <a:spLocks noGrp="1"/>
          </p:cNvSpPr>
          <p:nvPr>
            <p:ph idx="1"/>
          </p:nvPr>
        </p:nvSpPr>
        <p:spPr/>
        <p:txBody>
          <a:bodyPr/>
          <a:lstStyle/>
          <a:p>
            <a:r>
              <a:rPr lang="en-US" dirty="0"/>
              <a:t>Send certified mail</a:t>
            </a:r>
          </a:p>
          <a:p>
            <a:r>
              <a:rPr lang="en-US" dirty="0"/>
              <a:t>Include names of parties to whom or for whom labor or materials were supplied</a:t>
            </a:r>
          </a:p>
          <a:p>
            <a:r>
              <a:rPr lang="en-US" dirty="0"/>
              <a:t>Describe project on which labor/materials provided</a:t>
            </a:r>
          </a:p>
          <a:p>
            <a:r>
              <a:rPr lang="en-US" dirty="0"/>
              <a:t>State first day and last day on job</a:t>
            </a:r>
          </a:p>
          <a:p>
            <a:r>
              <a:rPr lang="en-US" dirty="0"/>
              <a:t>Expect to receive POC or similar info request from surety</a:t>
            </a:r>
          </a:p>
          <a:p>
            <a:r>
              <a:rPr lang="en-US" dirty="0"/>
              <a:t>Provide all info requested in a timely manner</a:t>
            </a:r>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1404500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Payment Bonds</a:t>
            </a:r>
          </a:p>
        </p:txBody>
      </p:sp>
      <p:sp>
        <p:nvSpPr>
          <p:cNvPr id="3" name="Content Placeholder 2"/>
          <p:cNvSpPr>
            <a:spLocks noGrp="1"/>
          </p:cNvSpPr>
          <p:nvPr>
            <p:ph idx="1"/>
          </p:nvPr>
        </p:nvSpPr>
        <p:spPr/>
        <p:txBody>
          <a:bodyPr/>
          <a:lstStyle/>
          <a:p>
            <a:r>
              <a:rPr lang="en-US" dirty="0"/>
              <a:t>Surety has 90 days from claim service to pay or deny claim</a:t>
            </a:r>
          </a:p>
          <a:p>
            <a:r>
              <a:rPr lang="en-US" dirty="0"/>
              <a:t>Failure to respond does not waive defenses of surety</a:t>
            </a:r>
          </a:p>
          <a:p>
            <a:r>
              <a:rPr lang="en-US" dirty="0"/>
              <a:t>If surety denies in whole or in part, commence suit within 1 year of date materials last supplied or services last rendered</a:t>
            </a:r>
          </a:p>
          <a:p>
            <a:pPr marL="0" indent="0">
              <a:buNone/>
            </a:pPr>
            <a:endParaRPr lang="en-US" dirty="0"/>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337817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Payment Bonds</a:t>
            </a:r>
          </a:p>
        </p:txBody>
      </p:sp>
      <p:sp>
        <p:nvSpPr>
          <p:cNvPr id="3" name="Content Placeholder 2"/>
          <p:cNvSpPr>
            <a:spLocks noGrp="1"/>
          </p:cNvSpPr>
          <p:nvPr>
            <p:ph idx="1"/>
          </p:nvPr>
        </p:nvSpPr>
        <p:spPr/>
        <p:txBody>
          <a:bodyPr/>
          <a:lstStyle/>
          <a:p>
            <a:pPr marL="0" indent="0">
              <a:buNone/>
            </a:pPr>
            <a:r>
              <a:rPr lang="en-US" dirty="0"/>
              <a:t>Damages Recoverable from Bond:</a:t>
            </a:r>
          </a:p>
          <a:p>
            <a:pPr>
              <a:buFont typeface="Arial" panose="020B0604020202020204" pitchFamily="34" charset="0"/>
              <a:buChar char="•"/>
            </a:pPr>
            <a:r>
              <a:rPr lang="en-US" dirty="0"/>
              <a:t>Labor </a:t>
            </a:r>
          </a:p>
          <a:p>
            <a:pPr>
              <a:buFont typeface="Arial" panose="020B0604020202020204" pitchFamily="34" charset="0"/>
              <a:buChar char="•"/>
            </a:pPr>
            <a:r>
              <a:rPr lang="en-US" dirty="0"/>
              <a:t>Material (including rental value of equipment)</a:t>
            </a:r>
          </a:p>
          <a:p>
            <a:pPr>
              <a:buFont typeface="Arial" panose="020B0604020202020204" pitchFamily="34" charset="0"/>
              <a:buChar char="•"/>
            </a:pPr>
            <a:r>
              <a:rPr lang="en-US" dirty="0"/>
              <a:t>Interest</a:t>
            </a:r>
          </a:p>
          <a:p>
            <a:pPr>
              <a:buFont typeface="Arial" panose="020B0604020202020204" pitchFamily="34" charset="0"/>
              <a:buChar char="•"/>
            </a:pPr>
            <a:r>
              <a:rPr lang="en-US" dirty="0"/>
              <a:t>Legal fees if denial without substantial basis in fact or law</a:t>
            </a:r>
          </a:p>
          <a:p>
            <a:pPr>
              <a:buFont typeface="Arial" panose="020B0604020202020204" pitchFamily="34" charset="0"/>
              <a:buChar char="•"/>
            </a:pPr>
            <a:endParaRPr lang="en-US" dirty="0"/>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1434412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Payment Bonds</a:t>
            </a:r>
          </a:p>
        </p:txBody>
      </p:sp>
      <p:sp>
        <p:nvSpPr>
          <p:cNvPr id="3" name="Content Placeholder 2"/>
          <p:cNvSpPr>
            <a:spLocks noGrp="1"/>
          </p:cNvSpPr>
          <p:nvPr>
            <p:ph idx="1"/>
          </p:nvPr>
        </p:nvSpPr>
        <p:spPr/>
        <p:txBody>
          <a:bodyPr/>
          <a:lstStyle/>
          <a:p>
            <a:pPr marL="0" indent="0">
              <a:buNone/>
            </a:pPr>
            <a:r>
              <a:rPr lang="en-US" dirty="0"/>
              <a:t>Typical Surety Defenses:</a:t>
            </a:r>
          </a:p>
          <a:p>
            <a:pPr>
              <a:buFont typeface="Arial" panose="020B0604020202020204" pitchFamily="34" charset="0"/>
              <a:buChar char="•"/>
            </a:pPr>
            <a:r>
              <a:rPr lang="en-US" dirty="0"/>
              <a:t>Bond Principal’s Defenses</a:t>
            </a:r>
          </a:p>
          <a:p>
            <a:pPr>
              <a:buFont typeface="Arial" panose="020B0604020202020204" pitchFamily="34" charset="0"/>
              <a:buChar char="•"/>
            </a:pPr>
            <a:r>
              <a:rPr lang="en-US" dirty="0"/>
              <a:t>Notice</a:t>
            </a:r>
          </a:p>
          <a:p>
            <a:pPr>
              <a:buFont typeface="Arial" panose="020B0604020202020204" pitchFamily="34" charset="0"/>
              <a:buChar char="•"/>
            </a:pPr>
            <a:r>
              <a:rPr lang="en-US" dirty="0"/>
              <a:t>SOL</a:t>
            </a:r>
          </a:p>
          <a:p>
            <a:pPr>
              <a:buFont typeface="Arial" panose="020B0604020202020204" pitchFamily="34" charset="0"/>
              <a:buChar char="•"/>
            </a:pPr>
            <a:r>
              <a:rPr lang="en-US" dirty="0"/>
              <a:t>Penal sum of bond</a:t>
            </a:r>
          </a:p>
          <a:p>
            <a:pPr>
              <a:buFont typeface="Arial" panose="020B0604020202020204" pitchFamily="34" charset="0"/>
              <a:buChar char="•"/>
            </a:pPr>
            <a:r>
              <a:rPr lang="en-US" dirty="0"/>
              <a:t>Failure to Mitigate</a:t>
            </a:r>
          </a:p>
          <a:p>
            <a:pPr>
              <a:buFont typeface="Arial" panose="020B0604020202020204" pitchFamily="34" charset="0"/>
              <a:buChar char="•"/>
            </a:pPr>
            <a:r>
              <a:rPr lang="en-US" dirty="0"/>
              <a:t>Pay if Paid</a:t>
            </a:r>
          </a:p>
          <a:p>
            <a:pPr>
              <a:buFont typeface="Arial" panose="020B0604020202020204" pitchFamily="34" charset="0"/>
              <a:buChar char="•"/>
            </a:pPr>
            <a:endParaRPr lang="en-US" dirty="0"/>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11006520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421341"/>
            <a:ext cx="8229600" cy="1143000"/>
          </a:xfrm>
        </p:spPr>
        <p:txBody>
          <a:bodyPr/>
          <a:lstStyle/>
          <a:p>
            <a:pPr algn="ctr" eaLnBrk="1" hangingPunct="1"/>
            <a:br>
              <a:rPr lang="en-US" sz="4000" dirty="0"/>
            </a:br>
            <a:r>
              <a:rPr lang="en-US" sz="4000" dirty="0"/>
              <a:t>Alternate to Bonds</a:t>
            </a:r>
          </a:p>
        </p:txBody>
      </p:sp>
      <p:sp>
        <p:nvSpPr>
          <p:cNvPr id="6147" name="Content Placeholder 2"/>
          <p:cNvSpPr>
            <a:spLocks noGrp="1"/>
          </p:cNvSpPr>
          <p:nvPr>
            <p:ph idx="1"/>
          </p:nvPr>
        </p:nvSpPr>
        <p:spPr>
          <a:xfrm>
            <a:off x="479612" y="1564341"/>
            <a:ext cx="8229600" cy="4389437"/>
          </a:xfrm>
        </p:spPr>
        <p:txBody>
          <a:bodyPr/>
          <a:lstStyle/>
          <a:p>
            <a:r>
              <a:rPr lang="en-US" dirty="0"/>
              <a:t>Cash Bonds</a:t>
            </a:r>
          </a:p>
          <a:p>
            <a:r>
              <a:rPr lang="en-US" dirty="0"/>
              <a:t>Letter of Credit</a:t>
            </a:r>
          </a:p>
          <a:p>
            <a:r>
              <a:rPr lang="en-US" dirty="0"/>
              <a:t>Retainage</a:t>
            </a:r>
          </a:p>
          <a:p>
            <a:r>
              <a:rPr lang="en-US" dirty="0"/>
              <a:t>Deposits</a:t>
            </a:r>
          </a:p>
          <a:p>
            <a:r>
              <a:rPr lang="en-US" dirty="0"/>
              <a:t>SDI/Subguard</a:t>
            </a:r>
          </a:p>
          <a:p>
            <a:pPr marL="0" indent="0">
              <a:buNone/>
            </a:pPr>
            <a:endParaRPr lang="en-US" dirty="0"/>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33939896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DEAC4-F0CE-4362-9141-39F2341DEF45}"/>
              </a:ext>
            </a:extLst>
          </p:cNvPr>
          <p:cNvSpPr>
            <a:spLocks noGrp="1"/>
          </p:cNvSpPr>
          <p:nvPr>
            <p:ph type="title"/>
          </p:nvPr>
        </p:nvSpPr>
        <p:spPr/>
        <p:txBody>
          <a:bodyPr/>
          <a:lstStyle/>
          <a:p>
            <a:r>
              <a:rPr lang="en-US" dirty="0"/>
              <a:t>II. Insurance</a:t>
            </a:r>
          </a:p>
        </p:txBody>
      </p:sp>
      <p:sp>
        <p:nvSpPr>
          <p:cNvPr id="3" name="Content Placeholder 2">
            <a:extLst>
              <a:ext uri="{FF2B5EF4-FFF2-40B4-BE49-F238E27FC236}">
                <a16:creationId xmlns:a16="http://schemas.microsoft.com/office/drawing/2014/main" id="{6AB1AA3D-D494-4CF1-9E5C-1049A36C1307}"/>
              </a:ext>
            </a:extLst>
          </p:cNvPr>
          <p:cNvSpPr>
            <a:spLocks noGrp="1"/>
          </p:cNvSpPr>
          <p:nvPr>
            <p:ph idx="1"/>
          </p:nvPr>
        </p:nvSpPr>
        <p:spPr/>
        <p:txBody>
          <a:bodyPr/>
          <a:lstStyle/>
          <a:p>
            <a:pPr lvl="0"/>
            <a:r>
              <a:rPr lang="en-US" dirty="0"/>
              <a:t>Commercial general liability insurance</a:t>
            </a:r>
          </a:p>
          <a:p>
            <a:pPr lvl="0"/>
            <a:r>
              <a:rPr lang="en-US" dirty="0"/>
              <a:t>Builder’s risk insurance</a:t>
            </a:r>
          </a:p>
          <a:p>
            <a:pPr lvl="0"/>
            <a:r>
              <a:rPr lang="en-US" dirty="0"/>
              <a:t>Errors and omissions insurance</a:t>
            </a:r>
          </a:p>
          <a:p>
            <a:pPr lvl="0"/>
            <a:r>
              <a:rPr lang="en-US" dirty="0"/>
              <a:t>Additional/alternative insurance</a:t>
            </a:r>
          </a:p>
          <a:p>
            <a:r>
              <a:rPr lang="en-US" dirty="0"/>
              <a:t>Claims and notice issues</a:t>
            </a:r>
          </a:p>
          <a:p>
            <a:endParaRPr lang="en-US" dirty="0"/>
          </a:p>
        </p:txBody>
      </p:sp>
      <p:sp>
        <p:nvSpPr>
          <p:cNvPr id="4" name="Footer Placeholder 3">
            <a:extLst>
              <a:ext uri="{FF2B5EF4-FFF2-40B4-BE49-F238E27FC236}">
                <a16:creationId xmlns:a16="http://schemas.microsoft.com/office/drawing/2014/main" id="{C9C7C050-91CE-462C-8287-49E45A46676B}"/>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3820129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421341"/>
            <a:ext cx="8229600" cy="1143000"/>
          </a:xfrm>
        </p:spPr>
        <p:txBody>
          <a:bodyPr/>
          <a:lstStyle/>
          <a:p>
            <a:pPr algn="ctr" eaLnBrk="1" hangingPunct="1"/>
            <a:r>
              <a:rPr lang="en-US" sz="4000" dirty="0"/>
              <a:t>INTRODUCTION</a:t>
            </a:r>
          </a:p>
        </p:txBody>
      </p:sp>
      <p:sp>
        <p:nvSpPr>
          <p:cNvPr id="6147" name="Content Placeholder 2"/>
          <p:cNvSpPr>
            <a:spLocks noGrp="1"/>
          </p:cNvSpPr>
          <p:nvPr>
            <p:ph idx="1"/>
          </p:nvPr>
        </p:nvSpPr>
        <p:spPr>
          <a:xfrm>
            <a:off x="479612" y="1564341"/>
            <a:ext cx="8229600" cy="4389437"/>
          </a:xfrm>
        </p:spPr>
        <p:txBody>
          <a:bodyPr/>
          <a:lstStyle/>
          <a:p>
            <a:pPr marL="0" indent="0">
              <a:buNone/>
            </a:pPr>
            <a:r>
              <a:rPr lang="en-US" dirty="0"/>
              <a:t>Topic to be Covered:</a:t>
            </a:r>
          </a:p>
          <a:p>
            <a:pPr lvl="0"/>
            <a:r>
              <a:rPr lang="en-US" dirty="0"/>
              <a:t>Bonds: Bid Bonds, Payment Bonds, Performance Bonds and SDI</a:t>
            </a:r>
          </a:p>
          <a:p>
            <a:r>
              <a:rPr lang="en-US" dirty="0"/>
              <a:t>Insurance: CGL; Builder’s Risk; E&amp;O</a:t>
            </a:r>
          </a:p>
          <a:p>
            <a:pPr lvl="0"/>
            <a:r>
              <a:rPr lang="en-US" dirty="0"/>
              <a:t>CM at Risk</a:t>
            </a:r>
          </a:p>
          <a:p>
            <a:r>
              <a:rPr lang="en-US" dirty="0"/>
              <a:t>AIA Contracts</a:t>
            </a:r>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Insurance</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Risk Management, Risk Transfer and Risk Financing</a:t>
            </a:r>
          </a:p>
          <a:p>
            <a:pPr>
              <a:buFont typeface="Arial" panose="020B0604020202020204" pitchFamily="34" charset="0"/>
              <a:buChar char="•"/>
            </a:pPr>
            <a:r>
              <a:rPr lang="en-US" dirty="0"/>
              <a:t>Project delivery method impacts insurance choices</a:t>
            </a:r>
          </a:p>
          <a:p>
            <a:pPr>
              <a:buFont typeface="Arial" panose="020B0604020202020204" pitchFamily="34" charset="0"/>
              <a:buChar char="•"/>
            </a:pPr>
            <a:r>
              <a:rPr lang="en-US" dirty="0"/>
              <a:t>Important to understand and comply with coverage triggers, requirements in bid documents and contracts</a:t>
            </a:r>
          </a:p>
          <a:p>
            <a:pPr>
              <a:buFont typeface="Arial" panose="020B0604020202020204" pitchFamily="34" charset="0"/>
              <a:buChar char="•"/>
            </a:pPr>
            <a:r>
              <a:rPr lang="en-US" dirty="0"/>
              <a:t>Pay attention to choice of law and subrogation provisions</a:t>
            </a:r>
          </a:p>
          <a:p>
            <a:pPr>
              <a:buFont typeface="Arial" panose="020B0604020202020204" pitchFamily="34" charset="0"/>
              <a:buChar char="•"/>
            </a:pPr>
            <a:r>
              <a:rPr lang="en-US" dirty="0"/>
              <a:t>When drafting front-end documents, attention to insurance requirements is critical</a:t>
            </a:r>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41246054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Insurance</a:t>
            </a:r>
          </a:p>
        </p:txBody>
      </p:sp>
      <p:sp>
        <p:nvSpPr>
          <p:cNvPr id="3" name="Content Placeholder 2"/>
          <p:cNvSpPr>
            <a:spLocks noGrp="1"/>
          </p:cNvSpPr>
          <p:nvPr>
            <p:ph idx="1"/>
          </p:nvPr>
        </p:nvSpPr>
        <p:spPr/>
        <p:txBody>
          <a:bodyPr/>
          <a:lstStyle/>
          <a:p>
            <a:pPr marL="0" indent="0">
              <a:buNone/>
            </a:pPr>
            <a:r>
              <a:rPr lang="en-US" dirty="0"/>
              <a:t>Typical Construction Contract Insurance Provisions:</a:t>
            </a:r>
          </a:p>
          <a:p>
            <a:pPr>
              <a:buFont typeface="Arial" panose="020B0604020202020204" pitchFamily="34" charset="0"/>
              <a:buChar char="•"/>
            </a:pPr>
            <a:r>
              <a:rPr lang="en-US" dirty="0"/>
              <a:t>Minimum ratings clause</a:t>
            </a:r>
          </a:p>
          <a:p>
            <a:pPr>
              <a:buFont typeface="Arial" panose="020B0604020202020204" pitchFamily="34" charset="0"/>
              <a:buChar char="•"/>
            </a:pPr>
            <a:r>
              <a:rPr lang="en-US" dirty="0"/>
              <a:t>Insurer authorization and licensure</a:t>
            </a:r>
          </a:p>
          <a:p>
            <a:pPr>
              <a:buFont typeface="Arial" panose="020B0604020202020204" pitchFamily="34" charset="0"/>
              <a:buChar char="•"/>
            </a:pPr>
            <a:r>
              <a:rPr lang="en-US" dirty="0"/>
              <a:t>Additional insured</a:t>
            </a:r>
          </a:p>
          <a:p>
            <a:pPr>
              <a:buFont typeface="Arial" panose="020B0604020202020204" pitchFamily="34" charset="0"/>
              <a:buChar char="•"/>
            </a:pPr>
            <a:r>
              <a:rPr lang="en-US" dirty="0"/>
              <a:t>Deductibles/SIRs</a:t>
            </a:r>
          </a:p>
          <a:p>
            <a:pPr>
              <a:buFont typeface="Arial" panose="020B0604020202020204" pitchFamily="34" charset="0"/>
              <a:buChar char="•"/>
            </a:pPr>
            <a:r>
              <a:rPr lang="en-US" dirty="0"/>
              <a:t>Notice of Cancellation, Termination or Non-Renewal</a:t>
            </a:r>
          </a:p>
          <a:p>
            <a:pPr>
              <a:buFont typeface="Arial" panose="020B0604020202020204" pitchFamily="34" charset="0"/>
              <a:buChar char="•"/>
            </a:pPr>
            <a:r>
              <a:rPr lang="en-US" dirty="0"/>
              <a:t>Flow-Down Clauses: Subcontracts</a:t>
            </a:r>
          </a:p>
          <a:p>
            <a:pPr>
              <a:buFont typeface="Arial" panose="020B0604020202020204" pitchFamily="34" charset="0"/>
              <a:buChar char="•"/>
            </a:pPr>
            <a:r>
              <a:rPr lang="en-US" dirty="0"/>
              <a:t>Primary and Non-Contributory Coverage</a:t>
            </a:r>
          </a:p>
          <a:p>
            <a:pPr>
              <a:buFont typeface="Arial" panose="020B0604020202020204" pitchFamily="34" charset="0"/>
              <a:buChar char="•"/>
            </a:pPr>
            <a:r>
              <a:rPr lang="en-US" dirty="0"/>
              <a:t>Owner’s Role/Responsibility for adjusting claims</a:t>
            </a:r>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17756806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Insurance</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Disclaimer as to adequacy of required coverage</a:t>
            </a:r>
          </a:p>
          <a:p>
            <a:pPr>
              <a:buFont typeface="Arial" panose="020B0604020202020204" pitchFamily="34" charset="0"/>
              <a:buChar char="•"/>
            </a:pPr>
            <a:r>
              <a:rPr lang="en-US" dirty="0"/>
              <a:t>Setting Limits</a:t>
            </a:r>
          </a:p>
          <a:p>
            <a:pPr>
              <a:buFont typeface="Arial" panose="020B0604020202020204" pitchFamily="34" charset="0"/>
              <a:buChar char="•"/>
            </a:pPr>
            <a:r>
              <a:rPr lang="en-US" dirty="0"/>
              <a:t>Waiver of Subro rights</a:t>
            </a:r>
          </a:p>
          <a:p>
            <a:pPr>
              <a:buFont typeface="Arial" panose="020B0604020202020204" pitchFamily="34" charset="0"/>
              <a:buChar char="•"/>
            </a:pPr>
            <a:r>
              <a:rPr lang="en-US" dirty="0"/>
              <a:t>CIPs</a:t>
            </a:r>
          </a:p>
          <a:p>
            <a:pPr>
              <a:buFont typeface="Arial" panose="020B0604020202020204" pitchFamily="34" charset="0"/>
              <a:buChar char="•"/>
            </a:pPr>
            <a:r>
              <a:rPr lang="en-US" dirty="0"/>
              <a:t>Cost of insurance</a:t>
            </a:r>
          </a:p>
          <a:p>
            <a:pPr>
              <a:buFont typeface="Arial" panose="020B0604020202020204" pitchFamily="34" charset="0"/>
              <a:buChar char="•"/>
            </a:pPr>
            <a:r>
              <a:rPr lang="en-US" dirty="0"/>
              <a:t>Indemnity provisions</a:t>
            </a:r>
          </a:p>
          <a:p>
            <a:pPr>
              <a:buFont typeface="Arial" panose="020B0604020202020204" pitchFamily="34" charset="0"/>
              <a:buChar char="•"/>
            </a:pPr>
            <a:r>
              <a:rPr lang="en-US" dirty="0"/>
              <a:t>Liquidated damages</a:t>
            </a:r>
          </a:p>
          <a:p>
            <a:pPr>
              <a:buFont typeface="Arial" panose="020B0604020202020204" pitchFamily="34" charset="0"/>
              <a:buChar char="•"/>
            </a:pPr>
            <a:r>
              <a:rPr lang="en-US" dirty="0"/>
              <a:t>Waiver of consequential damages</a:t>
            </a:r>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25915562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421341"/>
            <a:ext cx="8229600" cy="1143000"/>
          </a:xfrm>
        </p:spPr>
        <p:txBody>
          <a:bodyPr/>
          <a:lstStyle/>
          <a:p>
            <a:pPr algn="ctr" eaLnBrk="1" hangingPunct="1"/>
            <a:r>
              <a:rPr lang="en-US" sz="4000" dirty="0"/>
              <a:t>INSURANCE</a:t>
            </a:r>
          </a:p>
        </p:txBody>
      </p:sp>
      <p:sp>
        <p:nvSpPr>
          <p:cNvPr id="6147" name="Content Placeholder 2"/>
          <p:cNvSpPr>
            <a:spLocks noGrp="1"/>
          </p:cNvSpPr>
          <p:nvPr>
            <p:ph idx="1"/>
          </p:nvPr>
        </p:nvSpPr>
        <p:spPr>
          <a:xfrm>
            <a:off x="479612" y="1564341"/>
            <a:ext cx="8229600" cy="4389437"/>
          </a:xfrm>
        </p:spPr>
        <p:txBody>
          <a:bodyPr/>
          <a:lstStyle/>
          <a:p>
            <a:pPr marL="468313">
              <a:lnSpc>
                <a:spcPts val="2100"/>
              </a:lnSpc>
            </a:pPr>
            <a:r>
              <a:rPr lang="en-US" sz="2800" dirty="0">
                <a:latin typeface="Times New Roman"/>
                <a:cs typeface="Times New Roman"/>
              </a:rPr>
              <a:t>Insurance</a:t>
            </a:r>
          </a:p>
          <a:p>
            <a:pPr marL="868363" lvl="1">
              <a:lnSpc>
                <a:spcPts val="2100"/>
              </a:lnSpc>
            </a:pPr>
            <a:r>
              <a:rPr lang="en-US" dirty="0">
                <a:latin typeface="Times New Roman"/>
                <a:cs typeface="Times New Roman"/>
              </a:rPr>
              <a:t>Standard insurances: worker's compensation, employer's liability, commercial general liability, commercial auto, excess/umbrella liability, professional liability insurance and pollution insurance.</a:t>
            </a:r>
          </a:p>
          <a:p>
            <a:pPr marL="868363" lvl="1">
              <a:lnSpc>
                <a:spcPts val="1988"/>
              </a:lnSpc>
            </a:pPr>
            <a:r>
              <a:rPr lang="en-US" dirty="0">
                <a:latin typeface="Times New Roman"/>
                <a:cs typeface="Times New Roman"/>
              </a:rPr>
              <a:t>Professional liability insurance, also known as errors and omissions (E&amp;O) insurance, is necessary from the A&amp;E provider, the CM and the Owner’s Rep.</a:t>
            </a:r>
          </a:p>
          <a:p>
            <a:pPr marL="868363" lvl="1">
              <a:lnSpc>
                <a:spcPts val="1988"/>
              </a:lnSpc>
            </a:pPr>
            <a:r>
              <a:rPr lang="en-US" dirty="0">
                <a:latin typeface="Times New Roman"/>
                <a:cs typeface="Times New Roman"/>
              </a:rPr>
              <a:t>CM’s commercial general liability coverage will typically exclude coverage for any liability that emanates from the CM’s performance of professional services (“professional services” pretty much covers everything the CM does!).</a:t>
            </a:r>
          </a:p>
          <a:p>
            <a:pPr marL="868363" lvl="1">
              <a:lnSpc>
                <a:spcPts val="1988"/>
              </a:lnSpc>
            </a:pPr>
            <a:r>
              <a:rPr lang="en-US" dirty="0">
                <a:latin typeface="Times New Roman"/>
                <a:cs typeface="Times New Roman"/>
              </a:rPr>
              <a:t>CGL should cover ongoing as well as completed operations.</a:t>
            </a:r>
          </a:p>
          <a:p>
            <a:pPr marL="0" indent="0">
              <a:buNone/>
            </a:pPr>
            <a:endParaRPr lang="en-US" dirty="0"/>
          </a:p>
        </p:txBody>
      </p:sp>
      <p:sp>
        <p:nvSpPr>
          <p:cNvPr id="4" name="Footer Placeholder 3"/>
          <p:cNvSpPr>
            <a:spLocks noGrp="1"/>
          </p:cNvSpPr>
          <p:nvPr>
            <p:ph type="ftr" sz="quarter" idx="11"/>
          </p:nvPr>
        </p:nvSpPr>
        <p:spPr/>
        <p:txBody>
          <a:bodyPr/>
          <a:lstStyle/>
          <a:p>
            <a:pPr>
              <a:defRPr/>
            </a:pPr>
            <a:r>
              <a:rPr lang="it-IT" dirty="0"/>
              <a:t>Jeffrey M. Donofrio, Ciulla &amp; Donofrio, LLP</a:t>
            </a:r>
            <a:endParaRPr lang="en-US" dirty="0"/>
          </a:p>
        </p:txBody>
      </p:sp>
    </p:spTree>
    <p:extLst>
      <p:ext uri="{BB962C8B-B14F-4D97-AF65-F5344CB8AC3E}">
        <p14:creationId xmlns:p14="http://schemas.microsoft.com/office/powerpoint/2010/main" val="28018161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Insurance</a:t>
            </a:r>
          </a:p>
        </p:txBody>
      </p:sp>
      <p:sp>
        <p:nvSpPr>
          <p:cNvPr id="3" name="Content Placeholder 2"/>
          <p:cNvSpPr>
            <a:spLocks noGrp="1"/>
          </p:cNvSpPr>
          <p:nvPr>
            <p:ph idx="1"/>
          </p:nvPr>
        </p:nvSpPr>
        <p:spPr/>
        <p:txBody>
          <a:bodyPr/>
          <a:lstStyle/>
          <a:p>
            <a:pPr marL="868363" lvl="1">
              <a:lnSpc>
                <a:spcPts val="1988"/>
              </a:lnSpc>
            </a:pPr>
            <a:r>
              <a:rPr lang="en-US" dirty="0">
                <a:latin typeface="Times New Roman"/>
                <a:cs typeface="Times New Roman"/>
              </a:rPr>
              <a:t>Subrogation rights</a:t>
            </a:r>
          </a:p>
          <a:p>
            <a:pPr marL="868363" lvl="1">
              <a:lnSpc>
                <a:spcPts val="1988"/>
              </a:lnSpc>
            </a:pPr>
            <a:r>
              <a:rPr lang="en-US" dirty="0">
                <a:latin typeface="Times New Roman"/>
                <a:cs typeface="Times New Roman"/>
              </a:rPr>
              <a:t>Tails</a:t>
            </a:r>
          </a:p>
          <a:p>
            <a:pPr marL="868363" lvl="1">
              <a:lnSpc>
                <a:spcPts val="1988"/>
              </a:lnSpc>
            </a:pPr>
            <a:r>
              <a:rPr lang="en-US" dirty="0">
                <a:latin typeface="Times New Roman"/>
                <a:cs typeface="Times New Roman"/>
              </a:rPr>
              <a:t>COI and avoiding COI problems</a:t>
            </a:r>
          </a:p>
          <a:p>
            <a:pPr marL="868363" lvl="1">
              <a:lnSpc>
                <a:spcPts val="1988"/>
              </a:lnSpc>
            </a:pPr>
            <a:r>
              <a:rPr lang="en-US" dirty="0">
                <a:latin typeface="Times New Roman"/>
                <a:cs typeface="Times New Roman"/>
              </a:rPr>
              <a:t>Term of insurance</a:t>
            </a:r>
          </a:p>
          <a:p>
            <a:pPr marL="868363" lvl="1">
              <a:lnSpc>
                <a:spcPts val="1988"/>
              </a:lnSpc>
            </a:pPr>
            <a:r>
              <a:rPr lang="en-US" dirty="0">
                <a:latin typeface="Times New Roman"/>
                <a:cs typeface="Times New Roman"/>
              </a:rPr>
              <a:t>Deductible/SIR/SIP</a:t>
            </a:r>
          </a:p>
          <a:p>
            <a:pPr marL="868363" lvl="1">
              <a:lnSpc>
                <a:spcPts val="1988"/>
              </a:lnSpc>
            </a:pPr>
            <a:r>
              <a:rPr lang="en-US" dirty="0">
                <a:latin typeface="Times New Roman"/>
                <a:cs typeface="Times New Roman"/>
              </a:rPr>
              <a:t>Additional Insured/Named Insured</a:t>
            </a:r>
          </a:p>
          <a:p>
            <a:pPr marL="868363" lvl="1">
              <a:lnSpc>
                <a:spcPts val="1988"/>
              </a:lnSpc>
            </a:pPr>
            <a:r>
              <a:rPr lang="en-US" dirty="0">
                <a:latin typeface="Times New Roman"/>
                <a:cs typeface="Times New Roman"/>
              </a:rPr>
              <a:t>Exclusions</a:t>
            </a:r>
          </a:p>
          <a:p>
            <a:pPr marL="868363" lvl="1">
              <a:lnSpc>
                <a:spcPts val="1988"/>
              </a:lnSpc>
            </a:pPr>
            <a:r>
              <a:rPr lang="en-US" dirty="0">
                <a:latin typeface="Times New Roman"/>
                <a:cs typeface="Times New Roman"/>
              </a:rPr>
              <a:t>Duty to Defend</a:t>
            </a:r>
          </a:p>
          <a:p>
            <a:pPr marL="868363" lvl="1">
              <a:lnSpc>
                <a:spcPts val="1988"/>
              </a:lnSpc>
            </a:pPr>
            <a:r>
              <a:rPr lang="en-US" dirty="0">
                <a:latin typeface="Times New Roman"/>
                <a:cs typeface="Times New Roman"/>
              </a:rPr>
              <a:t>Coverage for Construction Defects under a CGL policy after Capstone</a:t>
            </a:r>
          </a:p>
          <a:p>
            <a:pPr marL="868363" lvl="1">
              <a:lnSpc>
                <a:spcPts val="1988"/>
              </a:lnSpc>
            </a:pPr>
            <a:r>
              <a:rPr lang="en-US" dirty="0">
                <a:latin typeface="Times New Roman"/>
                <a:cs typeface="Times New Roman"/>
              </a:rPr>
              <a:t>Notice</a:t>
            </a:r>
          </a:p>
          <a:p>
            <a:pPr marL="868363" lvl="1">
              <a:lnSpc>
                <a:spcPts val="1988"/>
              </a:lnSpc>
            </a:pPr>
            <a:r>
              <a:rPr lang="en-US" dirty="0">
                <a:latin typeface="Times New Roman"/>
                <a:cs typeface="Times New Roman"/>
              </a:rPr>
              <a:t>Limitation of suit</a:t>
            </a:r>
          </a:p>
          <a:p>
            <a:pPr marL="868363" lvl="1">
              <a:lnSpc>
                <a:spcPts val="1988"/>
              </a:lnSpc>
            </a:pPr>
            <a:r>
              <a:rPr lang="en-US" dirty="0">
                <a:latin typeface="Times New Roman"/>
                <a:cs typeface="Times New Roman"/>
              </a:rPr>
              <a:t>Riders</a:t>
            </a:r>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33251745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2F4CB-DB3E-4782-AE1B-C44239754432}"/>
              </a:ext>
            </a:extLst>
          </p:cNvPr>
          <p:cNvSpPr>
            <a:spLocks noGrp="1"/>
          </p:cNvSpPr>
          <p:nvPr>
            <p:ph type="title"/>
          </p:nvPr>
        </p:nvSpPr>
        <p:spPr/>
        <p:txBody>
          <a:bodyPr/>
          <a:lstStyle/>
          <a:p>
            <a:pPr algn="ctr"/>
            <a:r>
              <a:rPr lang="en-US" dirty="0"/>
              <a:t>Builder’s Risk Insurance</a:t>
            </a:r>
          </a:p>
        </p:txBody>
      </p:sp>
      <p:sp>
        <p:nvSpPr>
          <p:cNvPr id="3" name="Content Placeholder 2">
            <a:extLst>
              <a:ext uri="{FF2B5EF4-FFF2-40B4-BE49-F238E27FC236}">
                <a16:creationId xmlns:a16="http://schemas.microsoft.com/office/drawing/2014/main" id="{B588251B-CA17-4640-87A5-C09006F32DB0}"/>
              </a:ext>
            </a:extLst>
          </p:cNvPr>
          <p:cNvSpPr>
            <a:spLocks noGrp="1"/>
          </p:cNvSpPr>
          <p:nvPr>
            <p:ph idx="1"/>
          </p:nvPr>
        </p:nvSpPr>
        <p:spPr/>
        <p:txBody>
          <a:bodyPr/>
          <a:lstStyle/>
          <a:p>
            <a:r>
              <a:rPr lang="en-US" dirty="0"/>
              <a:t>Builder's risk insurance (aka course of construction insurance) is property insurance which indemnifies against damage to property while a building is under construction. Standard first party property coverages don’t typically cover structures under construction.</a:t>
            </a:r>
          </a:p>
          <a:p>
            <a:r>
              <a:rPr lang="en-US" dirty="0"/>
              <a:t> Protects a person's or organization's insurable interest in materials, fixtures and/or equipment being used in the construction or renovation of a building or structure should those items sustain physical loss or damage from a covered cause.</a:t>
            </a:r>
          </a:p>
        </p:txBody>
      </p:sp>
      <p:sp>
        <p:nvSpPr>
          <p:cNvPr id="4" name="Footer Placeholder 3">
            <a:extLst>
              <a:ext uri="{FF2B5EF4-FFF2-40B4-BE49-F238E27FC236}">
                <a16:creationId xmlns:a16="http://schemas.microsoft.com/office/drawing/2014/main" id="{29022F5C-824A-4F70-A5F4-D3C6020B994E}"/>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40726910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9D551-CA68-4A8D-87B0-7A0E7C109894}"/>
              </a:ext>
            </a:extLst>
          </p:cNvPr>
          <p:cNvSpPr>
            <a:spLocks noGrp="1"/>
          </p:cNvSpPr>
          <p:nvPr>
            <p:ph type="title"/>
          </p:nvPr>
        </p:nvSpPr>
        <p:spPr/>
        <p:txBody>
          <a:bodyPr/>
          <a:lstStyle/>
          <a:p>
            <a:r>
              <a:rPr lang="en-US" dirty="0"/>
              <a:t>Builder’s Risk Insurance</a:t>
            </a:r>
          </a:p>
        </p:txBody>
      </p:sp>
      <p:sp>
        <p:nvSpPr>
          <p:cNvPr id="3" name="Content Placeholder 2">
            <a:extLst>
              <a:ext uri="{FF2B5EF4-FFF2-40B4-BE49-F238E27FC236}">
                <a16:creationId xmlns:a16="http://schemas.microsoft.com/office/drawing/2014/main" id="{CC616B92-B008-43A3-9BF9-DC4879B56C2D}"/>
              </a:ext>
            </a:extLst>
          </p:cNvPr>
          <p:cNvSpPr>
            <a:spLocks noGrp="1"/>
          </p:cNvSpPr>
          <p:nvPr>
            <p:ph idx="1"/>
          </p:nvPr>
        </p:nvSpPr>
        <p:spPr/>
        <p:txBody>
          <a:bodyPr/>
          <a:lstStyle/>
          <a:p>
            <a:r>
              <a:rPr lang="en-US" dirty="0"/>
              <a:t>May be written on an “all risk” or “all perils” basis which covers all risks or perils unless excluded. Alternatively, can be written on a named peril basis (covers only named perils).</a:t>
            </a:r>
          </a:p>
          <a:p>
            <a:r>
              <a:rPr lang="en-US" dirty="0"/>
              <a:t>Typically excludes defective design, damage from floods, contractor tools. </a:t>
            </a:r>
          </a:p>
          <a:p>
            <a:r>
              <a:rPr lang="en-US" dirty="0"/>
              <a:t>BRI is replaced by commercial property insurance upon completion of project so premium is a function of project size and duration. </a:t>
            </a:r>
          </a:p>
          <a:p>
            <a:endParaRPr lang="en-US" dirty="0"/>
          </a:p>
        </p:txBody>
      </p:sp>
      <p:sp>
        <p:nvSpPr>
          <p:cNvPr id="4" name="Footer Placeholder 3">
            <a:extLst>
              <a:ext uri="{FF2B5EF4-FFF2-40B4-BE49-F238E27FC236}">
                <a16:creationId xmlns:a16="http://schemas.microsoft.com/office/drawing/2014/main" id="{A7CF5456-7FAD-451C-973D-27B000B533FB}"/>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17723767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Builder’s Risk Insurance</a:t>
            </a:r>
          </a:p>
        </p:txBody>
      </p:sp>
      <p:sp>
        <p:nvSpPr>
          <p:cNvPr id="3" name="Content Placeholder 2"/>
          <p:cNvSpPr>
            <a:spLocks noGrp="1"/>
          </p:cNvSpPr>
          <p:nvPr>
            <p:ph idx="1"/>
          </p:nvPr>
        </p:nvSpPr>
        <p:spPr/>
        <p:txBody>
          <a:bodyPr/>
          <a:lstStyle/>
          <a:p>
            <a:pPr marL="0" indent="0">
              <a:buNone/>
            </a:pPr>
            <a:r>
              <a:rPr lang="en-US" dirty="0"/>
              <a:t>Declarations:</a:t>
            </a:r>
          </a:p>
          <a:p>
            <a:pPr>
              <a:buFont typeface="Arial" panose="020B0604020202020204" pitchFamily="34" charset="0"/>
              <a:buChar char="•"/>
            </a:pPr>
            <a:r>
              <a:rPr lang="en-US" dirty="0"/>
              <a:t>What property is covered</a:t>
            </a:r>
          </a:p>
          <a:p>
            <a:pPr>
              <a:buFont typeface="Arial" panose="020B0604020202020204" pitchFamily="34" charset="0"/>
              <a:buChar char="•"/>
            </a:pPr>
            <a:r>
              <a:rPr lang="en-US" dirty="0"/>
              <a:t>Policy period</a:t>
            </a:r>
          </a:p>
          <a:p>
            <a:pPr>
              <a:buFont typeface="Arial" panose="020B0604020202020204" pitchFamily="34" charset="0"/>
              <a:buChar char="•"/>
            </a:pPr>
            <a:r>
              <a:rPr lang="en-US" dirty="0"/>
              <a:t>Limits of insurance</a:t>
            </a:r>
          </a:p>
          <a:p>
            <a:pPr>
              <a:buFont typeface="Arial" panose="020B0604020202020204" pitchFamily="34" charset="0"/>
              <a:buChar char="•"/>
            </a:pPr>
            <a:r>
              <a:rPr lang="en-US" dirty="0"/>
              <a:t>Deductibles/SIRs</a:t>
            </a:r>
          </a:p>
          <a:p>
            <a:pPr>
              <a:buFont typeface="Arial" panose="020B0604020202020204" pitchFamily="34" charset="0"/>
              <a:buChar char="•"/>
            </a:pPr>
            <a:r>
              <a:rPr lang="en-US" dirty="0"/>
              <a:t>Premium</a:t>
            </a:r>
          </a:p>
          <a:p>
            <a:pPr>
              <a:buFont typeface="Arial" panose="020B0604020202020204" pitchFamily="34" charset="0"/>
              <a:buChar char="•"/>
            </a:pPr>
            <a:r>
              <a:rPr lang="en-US" dirty="0"/>
              <a:t>Endorsements</a:t>
            </a:r>
          </a:p>
          <a:p>
            <a:pPr>
              <a:buFont typeface="Arial" panose="020B0604020202020204" pitchFamily="34" charset="0"/>
              <a:buChar char="•"/>
            </a:pPr>
            <a:r>
              <a:rPr lang="en-US" dirty="0"/>
              <a:t>Time element coverage</a:t>
            </a:r>
          </a:p>
          <a:p>
            <a:pPr>
              <a:buFont typeface="Arial" panose="020B0604020202020204" pitchFamily="34" charset="0"/>
              <a:buChar char="•"/>
            </a:pPr>
            <a:r>
              <a:rPr lang="en-US" dirty="0"/>
              <a:t>Additional coverages and coverage extensions</a:t>
            </a:r>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39975137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Builder’s Risk Insurance</a:t>
            </a:r>
          </a:p>
        </p:txBody>
      </p:sp>
      <p:sp>
        <p:nvSpPr>
          <p:cNvPr id="3" name="Content Placeholder 2"/>
          <p:cNvSpPr>
            <a:spLocks noGrp="1"/>
          </p:cNvSpPr>
          <p:nvPr>
            <p:ph idx="1"/>
          </p:nvPr>
        </p:nvSpPr>
        <p:spPr>
          <a:xfrm>
            <a:off x="457200" y="1935163"/>
            <a:ext cx="8229600" cy="4389437"/>
          </a:xfrm>
        </p:spPr>
        <p:txBody>
          <a:bodyPr/>
          <a:lstStyle/>
          <a:p>
            <a:r>
              <a:rPr lang="en-US" dirty="0"/>
              <a:t>Who buys the policy? </a:t>
            </a:r>
          </a:p>
          <a:p>
            <a:r>
              <a:rPr lang="en-US" dirty="0"/>
              <a:t>Failure to comply with obligation to purchase BRI: serious repercussions </a:t>
            </a:r>
          </a:p>
          <a:p>
            <a:r>
              <a:rPr lang="en-US" dirty="0"/>
              <a:t>Coverage: “project” is different than “work”</a:t>
            </a:r>
          </a:p>
          <a:p>
            <a:r>
              <a:rPr lang="en-US" dirty="0"/>
              <a:t>Completed value vs. reporting</a:t>
            </a:r>
          </a:p>
          <a:p>
            <a:r>
              <a:rPr lang="en-US" dirty="0"/>
              <a:t>Typically covers fire, lightning, hail, explosions, theft, vandalism and Acts of God (e.g., hurricane)</a:t>
            </a:r>
          </a:p>
          <a:p>
            <a:r>
              <a:rPr lang="en-US" dirty="0"/>
              <a:t>Can include coverage of soft costs as well</a:t>
            </a:r>
          </a:p>
          <a:p>
            <a:r>
              <a:rPr lang="en-US" dirty="0"/>
              <a:t>Exclusions typically include: employee theft, wear and </a:t>
            </a:r>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40891355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15FBC-5CF0-4289-85D9-07B4182B4D8B}"/>
              </a:ext>
            </a:extLst>
          </p:cNvPr>
          <p:cNvSpPr>
            <a:spLocks noGrp="1"/>
          </p:cNvSpPr>
          <p:nvPr>
            <p:ph type="title"/>
          </p:nvPr>
        </p:nvSpPr>
        <p:spPr/>
        <p:txBody>
          <a:bodyPr/>
          <a:lstStyle/>
          <a:p>
            <a:r>
              <a:rPr lang="en-US" dirty="0"/>
              <a:t>Builder’s Risk Insurance</a:t>
            </a:r>
          </a:p>
        </p:txBody>
      </p:sp>
      <p:sp>
        <p:nvSpPr>
          <p:cNvPr id="3" name="Content Placeholder 2">
            <a:extLst>
              <a:ext uri="{FF2B5EF4-FFF2-40B4-BE49-F238E27FC236}">
                <a16:creationId xmlns:a16="http://schemas.microsoft.com/office/drawing/2014/main" id="{6469A379-9E89-485A-9868-BA0A11A19B30}"/>
              </a:ext>
            </a:extLst>
          </p:cNvPr>
          <p:cNvSpPr>
            <a:spLocks noGrp="1"/>
          </p:cNvSpPr>
          <p:nvPr>
            <p:ph idx="1"/>
          </p:nvPr>
        </p:nvSpPr>
        <p:spPr/>
        <p:txBody>
          <a:bodyPr/>
          <a:lstStyle/>
          <a:p>
            <a:pPr marL="0" indent="0">
              <a:buNone/>
            </a:pPr>
            <a:r>
              <a:rPr lang="en-US" dirty="0"/>
              <a:t>tear; rust/corrosion; damages due to defective design; poor workmanship</a:t>
            </a:r>
          </a:p>
          <a:p>
            <a:pPr>
              <a:buFont typeface="Arial" panose="020B0604020202020204" pitchFamily="34" charset="0"/>
              <a:buChar char="•"/>
            </a:pPr>
            <a:r>
              <a:rPr lang="en-US" dirty="0"/>
              <a:t>Coverage amount: use anticipated cost of construction</a:t>
            </a:r>
          </a:p>
          <a:p>
            <a:pPr>
              <a:buFont typeface="Arial" panose="020B0604020202020204" pitchFamily="34" charset="0"/>
              <a:buChar char="•"/>
            </a:pPr>
            <a:r>
              <a:rPr lang="en-US" dirty="0"/>
              <a:t>Summary: CGL covers tort liability; BRI provides property insurance for a project under construction and reimburses the owner for the accidental loss, damage or destruction of property regardless of fault. It is temporary insurance but fills a gap.</a:t>
            </a:r>
          </a:p>
        </p:txBody>
      </p:sp>
      <p:sp>
        <p:nvSpPr>
          <p:cNvPr id="4" name="Footer Placeholder 3">
            <a:extLst>
              <a:ext uri="{FF2B5EF4-FFF2-40B4-BE49-F238E27FC236}">
                <a16:creationId xmlns:a16="http://schemas.microsoft.com/office/drawing/2014/main" id="{C7027039-4298-43A5-9471-3CD12FAA0C36}"/>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1926282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421341"/>
            <a:ext cx="8229600" cy="1143000"/>
          </a:xfrm>
        </p:spPr>
        <p:txBody>
          <a:bodyPr/>
          <a:lstStyle/>
          <a:p>
            <a:pPr algn="ctr" eaLnBrk="1" hangingPunct="1"/>
            <a:br>
              <a:rPr lang="en-US" sz="4000" dirty="0"/>
            </a:br>
            <a:r>
              <a:rPr lang="en-US" sz="4000" dirty="0"/>
              <a:t>I. Construction Bonds</a:t>
            </a:r>
          </a:p>
        </p:txBody>
      </p:sp>
      <p:sp>
        <p:nvSpPr>
          <p:cNvPr id="6147" name="Content Placeholder 2"/>
          <p:cNvSpPr>
            <a:spLocks noGrp="1"/>
          </p:cNvSpPr>
          <p:nvPr>
            <p:ph idx="1"/>
          </p:nvPr>
        </p:nvSpPr>
        <p:spPr>
          <a:xfrm>
            <a:off x="479612" y="1564341"/>
            <a:ext cx="8229600" cy="4389437"/>
          </a:xfrm>
        </p:spPr>
        <p:txBody>
          <a:bodyPr/>
          <a:lstStyle/>
          <a:p>
            <a:pPr marL="457200" indent="-457200">
              <a:buAutoNum type="arabicPeriod"/>
            </a:pPr>
            <a:r>
              <a:rPr lang="en-US" sz="2800" dirty="0">
                <a:latin typeface="Times New Roman"/>
                <a:cs typeface="Times New Roman"/>
              </a:rPr>
              <a:t>Bid Bond</a:t>
            </a:r>
          </a:p>
          <a:p>
            <a:pPr marL="457200" indent="-457200">
              <a:buAutoNum type="arabicPeriod"/>
            </a:pPr>
            <a:r>
              <a:rPr lang="en-US" sz="2800" dirty="0">
                <a:latin typeface="Times New Roman"/>
                <a:cs typeface="Times New Roman"/>
              </a:rPr>
              <a:t>Performance Bond</a:t>
            </a:r>
          </a:p>
          <a:p>
            <a:pPr marL="457200" indent="-457200">
              <a:buAutoNum type="arabicPeriod"/>
            </a:pPr>
            <a:r>
              <a:rPr lang="en-US" sz="2800" dirty="0">
                <a:latin typeface="Times New Roman"/>
                <a:cs typeface="Times New Roman"/>
              </a:rPr>
              <a:t>Payment Bond </a:t>
            </a:r>
          </a:p>
          <a:p>
            <a:pPr marL="0" indent="0">
              <a:buNone/>
            </a:pPr>
            <a:r>
              <a:rPr lang="en-US" sz="2800" dirty="0">
                <a:latin typeface="Times New Roman"/>
                <a:cs typeface="Times New Roman"/>
              </a:rPr>
              <a:t>*Bond= a guarantee by a surety that the contractor will perform the obligations stated in the bond; secured by GAI</a:t>
            </a:r>
          </a:p>
          <a:p>
            <a:r>
              <a:rPr lang="en-US" sz="2800" dirty="0">
                <a:latin typeface="Times New Roman"/>
                <a:cs typeface="Times New Roman"/>
              </a:rPr>
              <a:t>Bond= at least 3 parties (Obligee; Principal; surety)</a:t>
            </a:r>
            <a:endParaRPr lang="en-US" sz="2800" dirty="0"/>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22152810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9BE4D-5FBA-42E3-813C-98737A0E96EC}"/>
              </a:ext>
            </a:extLst>
          </p:cNvPr>
          <p:cNvSpPr>
            <a:spLocks noGrp="1"/>
          </p:cNvSpPr>
          <p:nvPr>
            <p:ph type="title"/>
          </p:nvPr>
        </p:nvSpPr>
        <p:spPr/>
        <p:txBody>
          <a:bodyPr/>
          <a:lstStyle/>
          <a:p>
            <a:r>
              <a:rPr lang="en-US" dirty="0"/>
              <a:t>III. CM at Risk</a:t>
            </a:r>
          </a:p>
        </p:txBody>
      </p:sp>
      <p:sp>
        <p:nvSpPr>
          <p:cNvPr id="3" name="Content Placeholder 2">
            <a:extLst>
              <a:ext uri="{FF2B5EF4-FFF2-40B4-BE49-F238E27FC236}">
                <a16:creationId xmlns:a16="http://schemas.microsoft.com/office/drawing/2014/main" id="{3092AF31-E84B-4760-9436-3B0C1F753E11}"/>
              </a:ext>
            </a:extLst>
          </p:cNvPr>
          <p:cNvSpPr>
            <a:spLocks noGrp="1"/>
          </p:cNvSpPr>
          <p:nvPr>
            <p:ph idx="1"/>
          </p:nvPr>
        </p:nvSpPr>
        <p:spPr/>
        <p:txBody>
          <a:bodyPr/>
          <a:lstStyle/>
          <a:p>
            <a:r>
              <a:rPr lang="en-US" sz="2800" dirty="0">
                <a:solidFill>
                  <a:schemeClr val="tx1"/>
                </a:solidFill>
                <a:effectLst/>
                <a:latin typeface="Georgia" pitchFamily="18" charset="0"/>
              </a:rPr>
              <a:t>CONSTRUCTION MANAGER/ADVISOR</a:t>
            </a:r>
            <a:br>
              <a:rPr lang="en-US" sz="2800" b="0" dirty="0">
                <a:solidFill>
                  <a:schemeClr val="tx1"/>
                </a:solidFill>
                <a:effectLst/>
                <a:latin typeface="Georgia" pitchFamily="18" charset="0"/>
              </a:rPr>
            </a:br>
            <a:r>
              <a:rPr lang="en-US" sz="2800" b="0" dirty="0">
                <a:solidFill>
                  <a:schemeClr val="tx1"/>
                </a:solidFill>
                <a:effectLst/>
                <a:latin typeface="Georgia" pitchFamily="18" charset="0"/>
              </a:rPr>
              <a:t>CM/Adviser, or agency construction management: not a project delivery method but instead may be used in conjunction therewith. </a:t>
            </a:r>
          </a:p>
          <a:p>
            <a:pPr marL="0" indent="0">
              <a:buNone/>
            </a:pPr>
            <a:endParaRPr lang="en-US" sz="2800" b="0" dirty="0">
              <a:solidFill>
                <a:schemeClr val="tx1"/>
              </a:solidFill>
              <a:effectLst/>
              <a:latin typeface="Georgia" pitchFamily="18" charset="0"/>
            </a:endParaRPr>
          </a:p>
          <a:p>
            <a:r>
              <a:rPr lang="en-US" sz="2400" b="0" dirty="0">
                <a:solidFill>
                  <a:schemeClr val="tx1"/>
                </a:solidFill>
                <a:effectLst/>
                <a:latin typeface="Georgia" pitchFamily="18" charset="0"/>
              </a:rPr>
              <a:t>CM/Constructor or CM “At Risk” holds trade contracts and is contractually responsible for the successful performance, timely completion and cost of the work.</a:t>
            </a:r>
            <a:br>
              <a:rPr lang="en-US" sz="2400" b="0" dirty="0">
                <a:solidFill>
                  <a:schemeClr val="tx1"/>
                </a:solidFill>
                <a:effectLst/>
                <a:latin typeface="Georgia" pitchFamily="18" charset="0"/>
              </a:rPr>
            </a:br>
            <a:endParaRPr lang="en-US" dirty="0"/>
          </a:p>
        </p:txBody>
      </p:sp>
      <p:sp>
        <p:nvSpPr>
          <p:cNvPr id="4" name="Footer Placeholder 3">
            <a:extLst>
              <a:ext uri="{FF2B5EF4-FFF2-40B4-BE49-F238E27FC236}">
                <a16:creationId xmlns:a16="http://schemas.microsoft.com/office/drawing/2014/main" id="{34632777-5929-4661-B096-214579C90942}"/>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5621096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CFA79-6443-441E-B86D-D38B5C7C2DB0}"/>
              </a:ext>
            </a:extLst>
          </p:cNvPr>
          <p:cNvSpPr>
            <a:spLocks noGrp="1"/>
          </p:cNvSpPr>
          <p:nvPr>
            <p:ph type="title"/>
          </p:nvPr>
        </p:nvSpPr>
        <p:spPr/>
        <p:txBody>
          <a:bodyPr/>
          <a:lstStyle/>
          <a:p>
            <a:r>
              <a:rPr lang="en-US" dirty="0"/>
              <a:t>CM at Risk</a:t>
            </a:r>
          </a:p>
        </p:txBody>
      </p:sp>
      <p:sp>
        <p:nvSpPr>
          <p:cNvPr id="3" name="Content Placeholder 2">
            <a:extLst>
              <a:ext uri="{FF2B5EF4-FFF2-40B4-BE49-F238E27FC236}">
                <a16:creationId xmlns:a16="http://schemas.microsoft.com/office/drawing/2014/main" id="{F63443E5-AB2F-4EDF-A410-EE649C1CE276}"/>
              </a:ext>
            </a:extLst>
          </p:cNvPr>
          <p:cNvSpPr>
            <a:spLocks noGrp="1"/>
          </p:cNvSpPr>
          <p:nvPr>
            <p:ph idx="1"/>
          </p:nvPr>
        </p:nvSpPr>
        <p:spPr/>
        <p:txBody>
          <a:bodyPr/>
          <a:lstStyle/>
          <a:p>
            <a:r>
              <a:rPr lang="en-US" sz="2400" b="0" dirty="0">
                <a:solidFill>
                  <a:schemeClr val="tx1"/>
                </a:solidFill>
                <a:effectLst/>
                <a:latin typeface="Georgia" pitchFamily="18" charset="0"/>
              </a:rPr>
              <a:t>CM can assist owner in pre-design planning to evaluate feasibility of certain construction practices, select delivery systems, prepare cost estimates, evaluate potential sites, value engineer, select design professionals/ consultants, assist in obtaining necessary approvals &amp; help prevent costly mistakes.  Constructability reviews and preliminary scheduling can significantly reduce costs in the long term. Can help “fast-track” items prior to the completion of the design. </a:t>
            </a:r>
            <a:br>
              <a:rPr lang="en-US" sz="2400" dirty="0">
                <a:solidFill>
                  <a:schemeClr val="tx1"/>
                </a:solidFill>
                <a:effectLst/>
                <a:latin typeface="Georgia" pitchFamily="18" charset="0"/>
              </a:rPr>
            </a:br>
            <a:endParaRPr lang="en-US" sz="2400" dirty="0"/>
          </a:p>
        </p:txBody>
      </p:sp>
      <p:sp>
        <p:nvSpPr>
          <p:cNvPr id="4" name="Footer Placeholder 3">
            <a:extLst>
              <a:ext uri="{FF2B5EF4-FFF2-40B4-BE49-F238E27FC236}">
                <a16:creationId xmlns:a16="http://schemas.microsoft.com/office/drawing/2014/main" id="{1D23965F-BDD9-4A4D-9DBD-7D8DD7990564}"/>
              </a:ext>
            </a:extLst>
          </p:cNvPr>
          <p:cNvSpPr>
            <a:spLocks noGrp="1"/>
          </p:cNvSpPr>
          <p:nvPr>
            <p:ph type="ftr" sz="quarter" idx="11"/>
          </p:nvPr>
        </p:nvSpPr>
        <p:spPr/>
        <p:txBody>
          <a:bodyPr/>
          <a:lstStyle/>
          <a:p>
            <a:pPr>
              <a:defRPr/>
            </a:pPr>
            <a:r>
              <a:rPr lang="it-IT" dirty="0"/>
              <a:t>Jeffrey M. Donofrio, Ciulla &amp; Donofrio, LLP</a:t>
            </a:r>
            <a:endParaRPr lang="en-US" dirty="0"/>
          </a:p>
        </p:txBody>
      </p:sp>
    </p:spTree>
    <p:extLst>
      <p:ext uri="{BB962C8B-B14F-4D97-AF65-F5344CB8AC3E}">
        <p14:creationId xmlns:p14="http://schemas.microsoft.com/office/powerpoint/2010/main" val="1483418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53085-A11A-4BC9-96F3-89DD2D1FDCC1}"/>
              </a:ext>
            </a:extLst>
          </p:cNvPr>
          <p:cNvSpPr>
            <a:spLocks noGrp="1"/>
          </p:cNvSpPr>
          <p:nvPr>
            <p:ph type="title"/>
          </p:nvPr>
        </p:nvSpPr>
        <p:spPr/>
        <p:txBody>
          <a:bodyPr/>
          <a:lstStyle/>
          <a:p>
            <a:r>
              <a:rPr lang="en-US" dirty="0"/>
              <a:t>CM at Risk</a:t>
            </a:r>
          </a:p>
        </p:txBody>
      </p:sp>
      <p:sp>
        <p:nvSpPr>
          <p:cNvPr id="3" name="Content Placeholder 2">
            <a:extLst>
              <a:ext uri="{FF2B5EF4-FFF2-40B4-BE49-F238E27FC236}">
                <a16:creationId xmlns:a16="http://schemas.microsoft.com/office/drawing/2014/main" id="{422A1F55-3F17-419A-861F-F256B7A55DB1}"/>
              </a:ext>
            </a:extLst>
          </p:cNvPr>
          <p:cNvSpPr>
            <a:spLocks noGrp="1"/>
          </p:cNvSpPr>
          <p:nvPr>
            <p:ph idx="1"/>
          </p:nvPr>
        </p:nvSpPr>
        <p:spPr/>
        <p:txBody>
          <a:bodyPr/>
          <a:lstStyle/>
          <a:p>
            <a:pPr marL="0" indent="0">
              <a:buNone/>
            </a:pPr>
            <a:r>
              <a:rPr lang="en-US" sz="1800" dirty="0"/>
              <a:t>Design phase: CM can provide input into budgeting, scheduling, cost estimating, design review, refinement of the scope and value engineering.</a:t>
            </a:r>
          </a:p>
          <a:p>
            <a:pPr marL="0" indent="0">
              <a:buNone/>
            </a:pPr>
            <a:br>
              <a:rPr lang="en-US" sz="1800" dirty="0"/>
            </a:br>
            <a:r>
              <a:rPr lang="en-US" sz="1800" dirty="0"/>
              <a:t>CM can assist the owner in procuring other services, such as geotechnical, structural review, commissioning, special inspection and testing services.</a:t>
            </a:r>
          </a:p>
          <a:p>
            <a:pPr marL="0" indent="0">
              <a:buNone/>
            </a:pPr>
            <a:br>
              <a:rPr lang="en-US" sz="1800" dirty="0"/>
            </a:br>
            <a:r>
              <a:rPr lang="en-US" sz="1800" dirty="0"/>
              <a:t>CM coordinates with the design professional and often relieves the designer of scheduling, estimating and administrative responsibilities which might otherwise fall within the designer's scope of services if the CM was not engaged.  </a:t>
            </a:r>
          </a:p>
          <a:p>
            <a:pPr marL="0" indent="0">
              <a:buNone/>
            </a:pPr>
            <a:endParaRPr lang="en-US" sz="1800" dirty="0"/>
          </a:p>
          <a:p>
            <a:pPr marL="0" indent="0">
              <a:buNone/>
            </a:pPr>
            <a:r>
              <a:rPr lang="en-US" sz="1800" dirty="0"/>
              <a:t> CM will provide construction inspection and surveillance support, RFI processing, claims review, project controls, change order review and a variety of related services (e.g., project closeout support) to assist the owner.</a:t>
            </a:r>
            <a:br>
              <a:rPr lang="en-US" sz="2400" b="1" dirty="0"/>
            </a:br>
            <a:r>
              <a:rPr lang="en-US" sz="2400" b="1" dirty="0"/>
              <a:t> </a:t>
            </a:r>
            <a:endParaRPr lang="en-US" sz="2400" dirty="0"/>
          </a:p>
          <a:p>
            <a:endParaRPr lang="en-US" dirty="0"/>
          </a:p>
        </p:txBody>
      </p:sp>
      <p:sp>
        <p:nvSpPr>
          <p:cNvPr id="4" name="Footer Placeholder 3">
            <a:extLst>
              <a:ext uri="{FF2B5EF4-FFF2-40B4-BE49-F238E27FC236}">
                <a16:creationId xmlns:a16="http://schemas.microsoft.com/office/drawing/2014/main" id="{12C60740-2D16-4A13-BF60-A97071CC2E62}"/>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36530132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8A4B2-DC80-47D7-A7DC-E87328DD5654}"/>
              </a:ext>
            </a:extLst>
          </p:cNvPr>
          <p:cNvSpPr>
            <a:spLocks noGrp="1"/>
          </p:cNvSpPr>
          <p:nvPr>
            <p:ph type="title"/>
          </p:nvPr>
        </p:nvSpPr>
        <p:spPr/>
        <p:txBody>
          <a:bodyPr/>
          <a:lstStyle/>
          <a:p>
            <a:r>
              <a:rPr lang="en-US" dirty="0"/>
              <a:t>CM at Risk</a:t>
            </a:r>
          </a:p>
        </p:txBody>
      </p:sp>
      <p:sp>
        <p:nvSpPr>
          <p:cNvPr id="3" name="Content Placeholder 2">
            <a:extLst>
              <a:ext uri="{FF2B5EF4-FFF2-40B4-BE49-F238E27FC236}">
                <a16:creationId xmlns:a16="http://schemas.microsoft.com/office/drawing/2014/main" id="{D9EB7F0E-A76D-4E5C-A791-09D272594DAD}"/>
              </a:ext>
            </a:extLst>
          </p:cNvPr>
          <p:cNvSpPr>
            <a:spLocks noGrp="1"/>
          </p:cNvSpPr>
          <p:nvPr>
            <p:ph idx="1"/>
          </p:nvPr>
        </p:nvSpPr>
        <p:spPr/>
        <p:txBody>
          <a:bodyPr/>
          <a:lstStyle/>
          <a:p>
            <a:pPr marL="0" indent="0">
              <a:spcBef>
                <a:spcPts val="600"/>
              </a:spcBef>
              <a:buNone/>
            </a:pPr>
            <a:r>
              <a:rPr lang="en-US" sz="1800" b="1" dirty="0">
                <a:latin typeface="Constantia" pitchFamily="18" charset="0"/>
              </a:rPr>
              <a:t>Pre-Construction Phase Duties Of The CM </a:t>
            </a:r>
            <a:br>
              <a:rPr lang="en-US" sz="1800" b="1" dirty="0">
                <a:solidFill>
                  <a:schemeClr val="accent3"/>
                </a:solidFill>
                <a:effectLst>
                  <a:outerShdw blurRad="50800" dist="38100" algn="tr" rotWithShape="0">
                    <a:prstClr val="black">
                      <a:alpha val="40000"/>
                    </a:prstClr>
                  </a:outerShdw>
                </a:effectLst>
                <a:ea typeface="+mj-ea"/>
                <a:cs typeface="+mj-cs"/>
              </a:rPr>
            </a:br>
            <a:r>
              <a:rPr lang="en-US" sz="1800" b="1" dirty="0">
                <a:solidFill>
                  <a:schemeClr val="accent3"/>
                </a:solidFill>
                <a:effectLst>
                  <a:outerShdw blurRad="50800" dist="38100" algn="tr" rotWithShape="0">
                    <a:prstClr val="black">
                      <a:alpha val="40000"/>
                    </a:prstClr>
                  </a:outerShdw>
                </a:effectLst>
                <a:ea typeface="+mj-ea"/>
                <a:cs typeface="+mj-cs"/>
              </a:rPr>
              <a:t> </a:t>
            </a:r>
            <a:br>
              <a:rPr lang="en-US" sz="1800" b="1" dirty="0">
                <a:solidFill>
                  <a:schemeClr val="accent3"/>
                </a:solidFill>
                <a:effectLst>
                  <a:outerShdw blurRad="50800" dist="38100" algn="tr" rotWithShape="0">
                    <a:prstClr val="black">
                      <a:alpha val="40000"/>
                    </a:prstClr>
                  </a:outerShdw>
                </a:effectLst>
                <a:ea typeface="+mj-ea"/>
                <a:cs typeface="+mj-cs"/>
              </a:rPr>
            </a:br>
            <a:r>
              <a:rPr lang="en-US" sz="1800" dirty="0">
                <a:ea typeface="+mj-ea"/>
                <a:cs typeface="+mj-cs"/>
              </a:rPr>
              <a:t>CM usually will perform any or all of the following functions:</a:t>
            </a:r>
          </a:p>
          <a:p>
            <a:pPr marL="0" indent="0">
              <a:spcBef>
                <a:spcPts val="600"/>
              </a:spcBef>
              <a:buNone/>
            </a:pPr>
            <a:r>
              <a:rPr lang="en-US" sz="1800" dirty="0">
                <a:ea typeface="+mj-ea"/>
                <a:cs typeface="+mj-cs"/>
              </a:rPr>
              <a:t>• Assist in development of owner's project needs or program  through discussions with owner, designer, and consultants;</a:t>
            </a:r>
          </a:p>
          <a:p>
            <a:pPr marL="0" indent="0">
              <a:spcBef>
                <a:spcPts val="600"/>
              </a:spcBef>
              <a:buNone/>
            </a:pPr>
            <a:r>
              <a:rPr lang="en-US" sz="1800" dirty="0">
                <a:ea typeface="+mj-ea"/>
                <a:cs typeface="+mj-cs"/>
              </a:rPr>
              <a:t>• Prepare preliminary budget estimates and refine/update as warranted;</a:t>
            </a:r>
          </a:p>
          <a:p>
            <a:pPr marL="0" indent="0">
              <a:spcBef>
                <a:spcPts val="600"/>
              </a:spcBef>
              <a:buNone/>
            </a:pPr>
            <a:r>
              <a:rPr lang="en-US" sz="1800" dirty="0">
                <a:ea typeface="+mj-ea"/>
                <a:cs typeface="+mj-cs"/>
              </a:rPr>
              <a:t>• Analyze the constructability of the preliminary plans and specifications;</a:t>
            </a:r>
          </a:p>
          <a:p>
            <a:pPr marL="0" indent="0">
              <a:spcBef>
                <a:spcPts val="600"/>
              </a:spcBef>
              <a:buNone/>
            </a:pPr>
            <a:r>
              <a:rPr lang="en-US" sz="1800" dirty="0">
                <a:ea typeface="+mj-ea"/>
                <a:cs typeface="+mj-cs"/>
              </a:rPr>
              <a:t>•  Generate a preliminary schedule;</a:t>
            </a:r>
          </a:p>
          <a:p>
            <a:pPr marL="0" indent="0">
              <a:spcBef>
                <a:spcPts val="600"/>
              </a:spcBef>
              <a:buNone/>
            </a:pPr>
            <a:r>
              <a:rPr lang="en-US" sz="1800" dirty="0">
                <a:ea typeface="+mj-ea"/>
                <a:cs typeface="+mj-cs"/>
              </a:rPr>
              <a:t>•  Propose and evaluate value engineering solutions to develop alternate designs and material selections to achieve economies of time and money;</a:t>
            </a:r>
          </a:p>
          <a:p>
            <a:pPr marL="0" indent="0">
              <a:spcBef>
                <a:spcPts val="600"/>
              </a:spcBef>
              <a:buNone/>
            </a:pPr>
            <a:r>
              <a:rPr lang="en-US" sz="1800" dirty="0">
                <a:latin typeface="Georgia" pitchFamily="18" charset="0"/>
              </a:rPr>
              <a:t>•  Propose and evaluate value engineering solutions to develop alternate designs and material selections to achieve economies of time and money;</a:t>
            </a:r>
            <a:br>
              <a:rPr lang="en-US" sz="1800" dirty="0">
                <a:latin typeface="Georgia" pitchFamily="18" charset="0"/>
              </a:rPr>
            </a:br>
            <a:endParaRPr lang="en-US" sz="1800" dirty="0"/>
          </a:p>
        </p:txBody>
      </p:sp>
      <p:sp>
        <p:nvSpPr>
          <p:cNvPr id="4" name="Footer Placeholder 3">
            <a:extLst>
              <a:ext uri="{FF2B5EF4-FFF2-40B4-BE49-F238E27FC236}">
                <a16:creationId xmlns:a16="http://schemas.microsoft.com/office/drawing/2014/main" id="{235270EF-2024-4EDC-AC53-DEA94E944259}"/>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3343313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C7CC6-C66D-491C-923B-9EEE4A7952AF}"/>
              </a:ext>
            </a:extLst>
          </p:cNvPr>
          <p:cNvSpPr>
            <a:spLocks noGrp="1"/>
          </p:cNvSpPr>
          <p:nvPr>
            <p:ph type="title"/>
          </p:nvPr>
        </p:nvSpPr>
        <p:spPr/>
        <p:txBody>
          <a:bodyPr/>
          <a:lstStyle/>
          <a:p>
            <a:r>
              <a:rPr lang="en-US" dirty="0"/>
              <a:t>Cm at Risk</a:t>
            </a:r>
          </a:p>
        </p:txBody>
      </p:sp>
      <p:sp>
        <p:nvSpPr>
          <p:cNvPr id="3" name="Content Placeholder 2">
            <a:extLst>
              <a:ext uri="{FF2B5EF4-FFF2-40B4-BE49-F238E27FC236}">
                <a16:creationId xmlns:a16="http://schemas.microsoft.com/office/drawing/2014/main" id="{34B8E03E-9431-4B26-8664-FBDE78747805}"/>
              </a:ext>
            </a:extLst>
          </p:cNvPr>
          <p:cNvSpPr>
            <a:spLocks noGrp="1"/>
          </p:cNvSpPr>
          <p:nvPr>
            <p:ph idx="1"/>
          </p:nvPr>
        </p:nvSpPr>
        <p:spPr/>
        <p:txBody>
          <a:bodyPr/>
          <a:lstStyle/>
          <a:p>
            <a:pPr marL="0" indent="0">
              <a:buNone/>
            </a:pPr>
            <a:r>
              <a:rPr lang="en-US" sz="2800" b="0" dirty="0">
                <a:solidFill>
                  <a:schemeClr val="tx1"/>
                </a:solidFill>
                <a:effectLst/>
                <a:latin typeface="Georgia" pitchFamily="18" charset="0"/>
              </a:rPr>
              <a:t>•</a:t>
            </a:r>
            <a:r>
              <a:rPr lang="en-US" sz="1600" b="0" dirty="0">
                <a:solidFill>
                  <a:schemeClr val="tx1"/>
                </a:solidFill>
                <a:effectLst/>
                <a:latin typeface="Georgia" pitchFamily="18" charset="0"/>
              </a:rPr>
              <a:t>Assist owner with development of pre-qualification criteria for trade contractors and assist in the bidding of trade contracts including developing bidder interest, reviewing submitted bids, and making recommendations regarding bids to the owner;</a:t>
            </a:r>
            <a:br>
              <a:rPr lang="en-US" sz="1600" b="0" dirty="0">
                <a:solidFill>
                  <a:schemeClr val="tx1"/>
                </a:solidFill>
                <a:effectLst/>
                <a:latin typeface="Georgia" pitchFamily="18" charset="0"/>
              </a:rPr>
            </a:br>
            <a:br>
              <a:rPr lang="en-US" sz="1600" b="0" dirty="0">
                <a:solidFill>
                  <a:schemeClr val="tx1"/>
                </a:solidFill>
                <a:effectLst/>
                <a:latin typeface="Georgia" pitchFamily="18" charset="0"/>
              </a:rPr>
            </a:br>
            <a:r>
              <a:rPr lang="en-US" sz="1600" b="0" dirty="0">
                <a:solidFill>
                  <a:schemeClr val="tx1"/>
                </a:solidFill>
                <a:effectLst/>
                <a:latin typeface="Georgia" pitchFamily="18" charset="0"/>
              </a:rPr>
              <a:t>• Assist owner with development of safety and security plans;</a:t>
            </a:r>
            <a:br>
              <a:rPr lang="en-US" sz="1600" b="0" dirty="0">
                <a:solidFill>
                  <a:schemeClr val="tx1"/>
                </a:solidFill>
                <a:effectLst/>
                <a:latin typeface="Georgia" pitchFamily="18" charset="0"/>
              </a:rPr>
            </a:br>
            <a:br>
              <a:rPr lang="en-US" sz="1600" b="0" dirty="0">
                <a:solidFill>
                  <a:schemeClr val="tx1"/>
                </a:solidFill>
                <a:effectLst/>
                <a:latin typeface="Georgia" pitchFamily="18" charset="0"/>
              </a:rPr>
            </a:br>
            <a:r>
              <a:rPr lang="en-US" sz="1600" b="0" dirty="0">
                <a:solidFill>
                  <a:schemeClr val="tx1"/>
                </a:solidFill>
                <a:effectLst/>
                <a:latin typeface="Georgia" pitchFamily="18" charset="0"/>
              </a:rPr>
              <a:t>• Provide general project administration on behalf of the owner;</a:t>
            </a:r>
            <a:br>
              <a:rPr lang="en-US" sz="1600" b="0" dirty="0">
                <a:solidFill>
                  <a:schemeClr val="tx1"/>
                </a:solidFill>
                <a:effectLst/>
                <a:latin typeface="Georgia" pitchFamily="18" charset="0"/>
              </a:rPr>
            </a:br>
            <a:br>
              <a:rPr lang="en-US" sz="1600" b="0" dirty="0">
                <a:solidFill>
                  <a:schemeClr val="tx1"/>
                </a:solidFill>
                <a:effectLst/>
                <a:latin typeface="Georgia" pitchFamily="18" charset="0"/>
              </a:rPr>
            </a:br>
            <a:r>
              <a:rPr lang="en-US" sz="1600" b="0" dirty="0">
                <a:solidFill>
                  <a:schemeClr val="tx1"/>
                </a:solidFill>
                <a:effectLst/>
                <a:latin typeface="Georgia" pitchFamily="18" charset="0"/>
              </a:rPr>
              <a:t>• Assist owner in obtaining necessary permits and approvals from applicable regulatory and governing authorities;</a:t>
            </a:r>
            <a:br>
              <a:rPr lang="en-US" sz="1600" b="0" dirty="0">
                <a:solidFill>
                  <a:schemeClr val="tx1"/>
                </a:solidFill>
                <a:effectLst/>
                <a:latin typeface="Georgia" pitchFamily="18" charset="0"/>
              </a:rPr>
            </a:br>
            <a:br>
              <a:rPr lang="en-US" sz="1600" b="0" dirty="0">
                <a:solidFill>
                  <a:schemeClr val="tx1"/>
                </a:solidFill>
                <a:effectLst/>
                <a:latin typeface="Georgia" pitchFamily="18" charset="0"/>
              </a:rPr>
            </a:br>
            <a:r>
              <a:rPr lang="en-US" sz="1600" b="0" dirty="0">
                <a:solidFill>
                  <a:schemeClr val="tx1"/>
                </a:solidFill>
                <a:effectLst/>
                <a:latin typeface="Georgia" pitchFamily="18" charset="0"/>
              </a:rPr>
              <a:t>• Advise owner of the need for, and potential costs of, additional consultants and assist the owner with the administration of consultant agreements; and</a:t>
            </a:r>
            <a:br>
              <a:rPr lang="en-US" sz="1600" b="0" dirty="0">
                <a:solidFill>
                  <a:schemeClr val="tx1"/>
                </a:solidFill>
                <a:effectLst/>
                <a:latin typeface="Georgia" pitchFamily="18" charset="0"/>
              </a:rPr>
            </a:br>
            <a:br>
              <a:rPr lang="en-US" sz="1600" b="0" dirty="0">
                <a:solidFill>
                  <a:schemeClr val="tx1"/>
                </a:solidFill>
                <a:effectLst/>
                <a:latin typeface="Georgia" pitchFamily="18" charset="0"/>
              </a:rPr>
            </a:br>
            <a:r>
              <a:rPr lang="en-US" sz="1600" b="0" dirty="0">
                <a:solidFill>
                  <a:schemeClr val="tx1"/>
                </a:solidFill>
                <a:effectLst/>
                <a:latin typeface="Georgia" pitchFamily="18" charset="0"/>
              </a:rPr>
              <a:t>• Coordinate the ordering of long lead time equipment and materials</a:t>
            </a:r>
            <a:r>
              <a:rPr lang="en-US" sz="1600" dirty="0">
                <a:solidFill>
                  <a:schemeClr val="tx1"/>
                </a:solidFill>
                <a:effectLst/>
                <a:latin typeface="Georgia" pitchFamily="18" charset="0"/>
              </a:rPr>
              <a:t>.  </a:t>
            </a:r>
            <a:br>
              <a:rPr lang="en-US" sz="2800" dirty="0">
                <a:solidFill>
                  <a:schemeClr val="bg1"/>
                </a:solidFill>
                <a:effectLst/>
                <a:latin typeface="Georgia" pitchFamily="18" charset="0"/>
              </a:rPr>
            </a:br>
            <a:endParaRPr lang="en-US" dirty="0"/>
          </a:p>
        </p:txBody>
      </p:sp>
      <p:sp>
        <p:nvSpPr>
          <p:cNvPr id="4" name="Footer Placeholder 3">
            <a:extLst>
              <a:ext uri="{FF2B5EF4-FFF2-40B4-BE49-F238E27FC236}">
                <a16:creationId xmlns:a16="http://schemas.microsoft.com/office/drawing/2014/main" id="{8ACFA717-816C-4C18-A4D6-781D362D9D97}"/>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33230814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5D8AB-48E0-4E80-828A-BA692DE1111B}"/>
              </a:ext>
            </a:extLst>
          </p:cNvPr>
          <p:cNvSpPr>
            <a:spLocks noGrp="1"/>
          </p:cNvSpPr>
          <p:nvPr>
            <p:ph type="title"/>
          </p:nvPr>
        </p:nvSpPr>
        <p:spPr/>
        <p:txBody>
          <a:bodyPr/>
          <a:lstStyle/>
          <a:p>
            <a:r>
              <a:rPr lang="en-US" dirty="0"/>
              <a:t>CM at Risk</a:t>
            </a:r>
          </a:p>
        </p:txBody>
      </p:sp>
      <p:sp>
        <p:nvSpPr>
          <p:cNvPr id="3" name="Content Placeholder 2">
            <a:extLst>
              <a:ext uri="{FF2B5EF4-FFF2-40B4-BE49-F238E27FC236}">
                <a16:creationId xmlns:a16="http://schemas.microsoft.com/office/drawing/2014/main" id="{989A2CD9-0256-497E-8141-42235077DB24}"/>
              </a:ext>
            </a:extLst>
          </p:cNvPr>
          <p:cNvSpPr>
            <a:spLocks noGrp="1"/>
          </p:cNvSpPr>
          <p:nvPr>
            <p:ph idx="1"/>
          </p:nvPr>
        </p:nvSpPr>
        <p:spPr/>
        <p:txBody>
          <a:bodyPr/>
          <a:lstStyle/>
          <a:p>
            <a:pPr indent="-428625">
              <a:lnSpc>
                <a:spcPts val="2641"/>
              </a:lnSpc>
            </a:pPr>
            <a:r>
              <a:rPr lang="en-US" sz="1600" b="1" dirty="0">
                <a:latin typeface="Georgia" pitchFamily="18" charset="0"/>
              </a:rPr>
              <a:t>CONSTRUCTION PHASE DUTIES OF THE CM:</a:t>
            </a:r>
          </a:p>
          <a:p>
            <a:pPr>
              <a:spcBef>
                <a:spcPts val="0"/>
              </a:spcBef>
              <a:spcAft>
                <a:spcPts val="1200"/>
              </a:spcAft>
              <a:buFont typeface="Arial" pitchFamily="34" charset="0"/>
              <a:buChar char="•"/>
            </a:pPr>
            <a:r>
              <a:rPr lang="en-US" sz="1600" dirty="0">
                <a:latin typeface="Georgia" pitchFamily="18" charset="0"/>
              </a:rPr>
              <a:t>Administration and management of the separate trade contracts. </a:t>
            </a:r>
          </a:p>
          <a:p>
            <a:pPr>
              <a:spcBef>
                <a:spcPts val="0"/>
              </a:spcBef>
              <a:spcAft>
                <a:spcPts val="1200"/>
              </a:spcAft>
              <a:buFont typeface="Arial" pitchFamily="34" charset="0"/>
              <a:buChar char="•"/>
            </a:pPr>
            <a:r>
              <a:rPr lang="en-US" sz="1600" dirty="0">
                <a:latin typeface="Georgia" pitchFamily="18" charset="0"/>
              </a:rPr>
              <a:t>Responsible for the performance of individual trade contractors and may guarantee performance within a guaranteed maximum price (“GMP”).  </a:t>
            </a:r>
          </a:p>
          <a:p>
            <a:pPr>
              <a:spcBef>
                <a:spcPts val="0"/>
              </a:spcBef>
              <a:spcAft>
                <a:spcPts val="1200"/>
              </a:spcAft>
              <a:buFont typeface="Arial" pitchFamily="34" charset="0"/>
              <a:buChar char="•"/>
            </a:pPr>
            <a:r>
              <a:rPr lang="en-US" sz="1600" dirty="0">
                <a:latin typeface="Georgia" pitchFamily="18" charset="0"/>
              </a:rPr>
              <a:t> Continue working with designers to consider value engineering proposals and requests for substitutions and alternates by the trade contractors  </a:t>
            </a:r>
          </a:p>
          <a:p>
            <a:pPr>
              <a:spcBef>
                <a:spcPts val="0"/>
              </a:spcBef>
              <a:spcAft>
                <a:spcPts val="1200"/>
              </a:spcAft>
              <a:buFont typeface="Arial" pitchFamily="34" charset="0"/>
              <a:buChar char="•"/>
            </a:pPr>
            <a:r>
              <a:rPr lang="en-US" sz="1600" dirty="0">
                <a:latin typeface="Georgia" pitchFamily="18" charset="0"/>
              </a:rPr>
              <a:t>Process applications for payment from trade contractors and consultants in conjunction with the design professional;</a:t>
            </a:r>
          </a:p>
          <a:p>
            <a:pPr>
              <a:spcBef>
                <a:spcPts val="0"/>
              </a:spcBef>
              <a:spcAft>
                <a:spcPts val="1200"/>
              </a:spcAft>
              <a:buFont typeface="Arial" pitchFamily="34" charset="0"/>
              <a:buChar char="•"/>
            </a:pPr>
            <a:r>
              <a:rPr lang="en-US" sz="1600" dirty="0">
                <a:latin typeface="Georgia" pitchFamily="18" charset="0"/>
              </a:rPr>
              <a:t>Update the project schedule;</a:t>
            </a:r>
          </a:p>
          <a:p>
            <a:pPr>
              <a:spcBef>
                <a:spcPts val="0"/>
              </a:spcBef>
              <a:spcAft>
                <a:spcPts val="1200"/>
              </a:spcAft>
              <a:buFont typeface="Arial" pitchFamily="34" charset="0"/>
              <a:buChar char="•"/>
            </a:pPr>
            <a:r>
              <a:rPr lang="en-US" sz="1600" dirty="0">
                <a:latin typeface="Georgia" pitchFamily="18" charset="0"/>
              </a:rPr>
              <a:t>Implement and enforce safety and security on site;</a:t>
            </a:r>
          </a:p>
          <a:p>
            <a:pPr>
              <a:spcBef>
                <a:spcPts val="0"/>
              </a:spcBef>
              <a:spcAft>
                <a:spcPts val="1200"/>
              </a:spcAft>
              <a:buFont typeface="Arial" pitchFamily="34" charset="0"/>
              <a:buChar char="•"/>
            </a:pPr>
            <a:r>
              <a:rPr lang="en-US" sz="1600" dirty="0">
                <a:latin typeface="Georgia" pitchFamily="18" charset="0"/>
              </a:rPr>
              <a:t>Maintain project correspondence;</a:t>
            </a:r>
          </a:p>
          <a:p>
            <a:pPr>
              <a:spcBef>
                <a:spcPts val="0"/>
              </a:spcBef>
              <a:spcAft>
                <a:spcPts val="1200"/>
              </a:spcAft>
              <a:buFont typeface="Arial" pitchFamily="34" charset="0"/>
              <a:buChar char="•"/>
            </a:pPr>
            <a:r>
              <a:rPr lang="en-US" sz="1600" dirty="0">
                <a:latin typeface="Georgia" pitchFamily="18" charset="0"/>
              </a:rPr>
              <a:t>Handle submittals;</a:t>
            </a:r>
          </a:p>
          <a:p>
            <a:pPr>
              <a:spcBef>
                <a:spcPts val="0"/>
              </a:spcBef>
              <a:spcAft>
                <a:spcPts val="1200"/>
              </a:spcAft>
              <a:buFont typeface="Arial" pitchFamily="34" charset="0"/>
              <a:buChar char="•"/>
            </a:pPr>
            <a:r>
              <a:rPr lang="en-US" sz="1600" dirty="0">
                <a:latin typeface="Georgia" pitchFamily="18" charset="0"/>
              </a:rPr>
              <a:t>Conduct progress meetings and take/prepare/circulate minutes ;</a:t>
            </a:r>
          </a:p>
          <a:p>
            <a:endParaRPr lang="en-US" dirty="0"/>
          </a:p>
        </p:txBody>
      </p:sp>
      <p:sp>
        <p:nvSpPr>
          <p:cNvPr id="4" name="Footer Placeholder 3">
            <a:extLst>
              <a:ext uri="{FF2B5EF4-FFF2-40B4-BE49-F238E27FC236}">
                <a16:creationId xmlns:a16="http://schemas.microsoft.com/office/drawing/2014/main" id="{35286AA3-E0F3-414E-85EE-DC05F657EC88}"/>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20232715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1A8DC-0AF0-4F95-A58F-9292D3827AD8}"/>
              </a:ext>
            </a:extLst>
          </p:cNvPr>
          <p:cNvSpPr>
            <a:spLocks noGrp="1"/>
          </p:cNvSpPr>
          <p:nvPr>
            <p:ph type="title"/>
          </p:nvPr>
        </p:nvSpPr>
        <p:spPr/>
        <p:txBody>
          <a:bodyPr/>
          <a:lstStyle/>
          <a:p>
            <a:r>
              <a:rPr lang="en-US" dirty="0"/>
              <a:t>CM at Risk</a:t>
            </a:r>
          </a:p>
        </p:txBody>
      </p:sp>
      <p:sp>
        <p:nvSpPr>
          <p:cNvPr id="3" name="Content Placeholder 2">
            <a:extLst>
              <a:ext uri="{FF2B5EF4-FFF2-40B4-BE49-F238E27FC236}">
                <a16:creationId xmlns:a16="http://schemas.microsoft.com/office/drawing/2014/main" id="{82A09190-98B4-4079-9A84-BBB1419E7B45}"/>
              </a:ext>
            </a:extLst>
          </p:cNvPr>
          <p:cNvSpPr>
            <a:spLocks noGrp="1"/>
          </p:cNvSpPr>
          <p:nvPr>
            <p:ph idx="1"/>
          </p:nvPr>
        </p:nvSpPr>
        <p:spPr/>
        <p:txBody>
          <a:bodyPr/>
          <a:lstStyle/>
          <a:p>
            <a:pPr marL="91440">
              <a:spcBef>
                <a:spcPts val="600"/>
              </a:spcBef>
              <a:buFont typeface="Arial" pitchFamily="34" charset="0"/>
              <a:buChar char="•"/>
            </a:pPr>
            <a:r>
              <a:rPr lang="en-US" sz="1400" dirty="0">
                <a:latin typeface="Georgia" pitchFamily="18" charset="0"/>
              </a:rPr>
              <a:t>Review, update and compare costs of construction with project budget;</a:t>
            </a:r>
          </a:p>
          <a:p>
            <a:pPr marL="91440">
              <a:spcBef>
                <a:spcPts val="600"/>
              </a:spcBef>
              <a:buFont typeface="Arial" pitchFamily="34" charset="0"/>
              <a:buChar char="•"/>
            </a:pPr>
            <a:r>
              <a:rPr lang="en-US" sz="1400" dirty="0">
                <a:latin typeface="Georgia" pitchFamily="18" charset="0"/>
              </a:rPr>
              <a:t>Consult with owner with respect to any claims, requests for changes, requests for   information, or disputes;</a:t>
            </a:r>
          </a:p>
          <a:p>
            <a:pPr marL="91440">
              <a:spcBef>
                <a:spcPts val="600"/>
              </a:spcBef>
              <a:buFont typeface="Arial" pitchFamily="34" charset="0"/>
              <a:buChar char="•"/>
            </a:pPr>
            <a:r>
              <a:rPr lang="en-US" sz="1400" dirty="0">
                <a:latin typeface="Georgia" pitchFamily="18" charset="0"/>
              </a:rPr>
              <a:t>Provide periodic progress reports to the owner;</a:t>
            </a:r>
          </a:p>
          <a:p>
            <a:pPr marL="91440">
              <a:spcBef>
                <a:spcPts val="600"/>
              </a:spcBef>
              <a:buFont typeface="Arial" pitchFamily="34" charset="0"/>
              <a:buChar char="•"/>
            </a:pPr>
            <a:r>
              <a:rPr lang="en-US" sz="1400" dirty="0">
                <a:latin typeface="Georgia" pitchFamily="18" charset="0"/>
              </a:rPr>
              <a:t>Review and update schedules; </a:t>
            </a:r>
          </a:p>
          <a:p>
            <a:pPr marL="91440">
              <a:spcBef>
                <a:spcPts val="600"/>
              </a:spcBef>
              <a:buFont typeface="Arial" pitchFamily="34" charset="0"/>
              <a:buChar char="•"/>
            </a:pPr>
            <a:r>
              <a:rPr lang="en-US" sz="1400" dirty="0">
                <a:latin typeface="Georgia" pitchFamily="18" charset="0"/>
              </a:rPr>
              <a:t>Manage on-site quality control inspections; </a:t>
            </a:r>
          </a:p>
          <a:p>
            <a:pPr marL="91440">
              <a:spcBef>
                <a:spcPts val="600"/>
              </a:spcBef>
              <a:buFont typeface="Arial" pitchFamily="34" charset="0"/>
              <a:buChar char="•"/>
            </a:pPr>
            <a:r>
              <a:rPr lang="en-US" sz="1400" dirty="0">
                <a:latin typeface="Georgia" pitchFamily="18" charset="0"/>
              </a:rPr>
              <a:t>Review trade contractors' safety programs; </a:t>
            </a:r>
          </a:p>
          <a:p>
            <a:pPr marL="91440">
              <a:spcBef>
                <a:spcPts val="600"/>
              </a:spcBef>
              <a:buFont typeface="Arial" pitchFamily="34" charset="0"/>
              <a:buChar char="•"/>
            </a:pPr>
            <a:r>
              <a:rPr lang="en-US" sz="1400" dirty="0">
                <a:latin typeface="Georgia" pitchFamily="18" charset="0"/>
              </a:rPr>
              <a:t>Resolve trade contractor claims; </a:t>
            </a:r>
          </a:p>
          <a:p>
            <a:pPr marL="91440">
              <a:spcBef>
                <a:spcPts val="600"/>
              </a:spcBef>
              <a:buFont typeface="Arial" pitchFamily="34" charset="0"/>
              <a:buChar char="•"/>
            </a:pPr>
            <a:r>
              <a:rPr lang="en-US" sz="1400" dirty="0">
                <a:latin typeface="Georgia" pitchFamily="18" charset="0"/>
              </a:rPr>
              <a:t>Coordinate with design professionals; </a:t>
            </a:r>
          </a:p>
          <a:p>
            <a:pPr marL="91440">
              <a:spcBef>
                <a:spcPts val="600"/>
              </a:spcBef>
              <a:buFont typeface="Arial" pitchFamily="34" charset="0"/>
              <a:buChar char="•"/>
            </a:pPr>
            <a:r>
              <a:rPr lang="en-US" sz="1400" dirty="0">
                <a:latin typeface="Georgia" pitchFamily="18" charset="0"/>
              </a:rPr>
              <a:t>Surveillance and recording of site activity</a:t>
            </a:r>
          </a:p>
          <a:p>
            <a:pPr marL="91440">
              <a:spcBef>
                <a:spcPts val="600"/>
              </a:spcBef>
              <a:buFont typeface="Arial" pitchFamily="34" charset="0"/>
              <a:buChar char="•"/>
            </a:pPr>
            <a:r>
              <a:rPr lang="en-US" sz="1400" dirty="0">
                <a:latin typeface="Georgia" pitchFamily="18" charset="0"/>
              </a:rPr>
              <a:t>Attend meetings with/for owner;</a:t>
            </a:r>
          </a:p>
          <a:p>
            <a:pPr marL="91440">
              <a:spcBef>
                <a:spcPts val="600"/>
              </a:spcBef>
              <a:buFont typeface="Arial" pitchFamily="34" charset="0"/>
              <a:buChar char="•"/>
            </a:pPr>
            <a:r>
              <a:rPr lang="en-US" sz="1400" dirty="0">
                <a:latin typeface="Georgia" pitchFamily="18" charset="0"/>
              </a:rPr>
              <a:t>Coordinate with design professional regarding substantial and final completion inspections; and</a:t>
            </a:r>
          </a:p>
          <a:p>
            <a:pPr marL="91440">
              <a:spcBef>
                <a:spcPts val="600"/>
              </a:spcBef>
              <a:buFont typeface="Arial" pitchFamily="34" charset="0"/>
              <a:buChar char="•"/>
            </a:pPr>
            <a:r>
              <a:rPr lang="en-US" sz="1400" dirty="0">
                <a:latin typeface="Georgia" pitchFamily="18" charset="0"/>
              </a:rPr>
              <a:t>Receive/assemble/review project completion documentation including warranties, as-built drawings, operation and maintenance manuals, waivers and releases, warranties, and insurance policies.</a:t>
            </a:r>
          </a:p>
          <a:p>
            <a:endParaRPr lang="en-US" dirty="0"/>
          </a:p>
        </p:txBody>
      </p:sp>
      <p:sp>
        <p:nvSpPr>
          <p:cNvPr id="4" name="Footer Placeholder 3">
            <a:extLst>
              <a:ext uri="{FF2B5EF4-FFF2-40B4-BE49-F238E27FC236}">
                <a16:creationId xmlns:a16="http://schemas.microsoft.com/office/drawing/2014/main" id="{8B694943-D808-4559-A051-9A1B9EC8C088}"/>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10709910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BCF16-944E-4C47-A709-A28EFDC02571}"/>
              </a:ext>
            </a:extLst>
          </p:cNvPr>
          <p:cNvSpPr>
            <a:spLocks noGrp="1"/>
          </p:cNvSpPr>
          <p:nvPr>
            <p:ph type="title"/>
          </p:nvPr>
        </p:nvSpPr>
        <p:spPr/>
        <p:txBody>
          <a:bodyPr/>
          <a:lstStyle/>
          <a:p>
            <a:r>
              <a:rPr lang="en-US" dirty="0"/>
              <a:t>CM at Risk	</a:t>
            </a:r>
          </a:p>
        </p:txBody>
      </p:sp>
      <p:sp>
        <p:nvSpPr>
          <p:cNvPr id="3" name="Content Placeholder 2">
            <a:extLst>
              <a:ext uri="{FF2B5EF4-FFF2-40B4-BE49-F238E27FC236}">
                <a16:creationId xmlns:a16="http://schemas.microsoft.com/office/drawing/2014/main" id="{84F64307-901D-4BF8-8454-10FB19A24BF7}"/>
              </a:ext>
            </a:extLst>
          </p:cNvPr>
          <p:cNvSpPr>
            <a:spLocks noGrp="1"/>
          </p:cNvSpPr>
          <p:nvPr>
            <p:ph idx="1"/>
          </p:nvPr>
        </p:nvSpPr>
        <p:spPr/>
        <p:txBody>
          <a:bodyPr/>
          <a:lstStyle/>
          <a:p>
            <a:r>
              <a:rPr lang="en-US" dirty="0"/>
              <a:t>Components of Compensation:</a:t>
            </a:r>
          </a:p>
          <a:p>
            <a:pPr marL="514350" indent="-514350">
              <a:buAutoNum type="arabicPeriod"/>
            </a:pPr>
            <a:r>
              <a:rPr lang="en-US" dirty="0"/>
              <a:t>Preconstruction Fee</a:t>
            </a:r>
          </a:p>
          <a:p>
            <a:pPr marL="514350" indent="-514350">
              <a:buAutoNum type="arabicPeriod"/>
            </a:pPr>
            <a:r>
              <a:rPr lang="en-US" dirty="0"/>
              <a:t>CM Fee</a:t>
            </a:r>
          </a:p>
          <a:p>
            <a:pPr marL="514350" indent="-514350">
              <a:buAutoNum type="arabicPeriod"/>
            </a:pPr>
            <a:r>
              <a:rPr lang="en-US" dirty="0"/>
              <a:t>General Conditions</a:t>
            </a:r>
          </a:p>
          <a:p>
            <a:pPr marL="514350" indent="-514350">
              <a:buAutoNum type="arabicPeriod"/>
            </a:pPr>
            <a:r>
              <a:rPr lang="en-US" dirty="0"/>
              <a:t>General Requirements</a:t>
            </a:r>
          </a:p>
          <a:p>
            <a:pPr marL="514350" indent="-514350">
              <a:buAutoNum type="arabicPeriod"/>
            </a:pPr>
            <a:endParaRPr lang="en-US" dirty="0"/>
          </a:p>
          <a:p>
            <a:pPr marL="0" indent="0">
              <a:buNone/>
            </a:pPr>
            <a:r>
              <a:rPr lang="en-US" dirty="0"/>
              <a:t>**REQUIRE COMPLETED MATRIX WITH PROPOSAL TO IDENTIFY WHAT’S COVERED UNDER EACH CATEGORY**</a:t>
            </a:r>
          </a:p>
        </p:txBody>
      </p:sp>
      <p:sp>
        <p:nvSpPr>
          <p:cNvPr id="4" name="Footer Placeholder 3">
            <a:extLst>
              <a:ext uri="{FF2B5EF4-FFF2-40B4-BE49-F238E27FC236}">
                <a16:creationId xmlns:a16="http://schemas.microsoft.com/office/drawing/2014/main" id="{280C9A2A-2AC0-4E78-8E62-4204F35D8605}"/>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9750965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82E3A-E6F0-4FEB-AE9E-DC95FC4D7D6E}"/>
              </a:ext>
            </a:extLst>
          </p:cNvPr>
          <p:cNvSpPr>
            <a:spLocks noGrp="1"/>
          </p:cNvSpPr>
          <p:nvPr>
            <p:ph type="title"/>
          </p:nvPr>
        </p:nvSpPr>
        <p:spPr/>
        <p:txBody>
          <a:bodyPr/>
          <a:lstStyle/>
          <a:p>
            <a:r>
              <a:rPr lang="en-US" dirty="0"/>
              <a:t>CM at Risk</a:t>
            </a:r>
          </a:p>
        </p:txBody>
      </p:sp>
      <p:sp>
        <p:nvSpPr>
          <p:cNvPr id="3" name="Content Placeholder 2">
            <a:extLst>
              <a:ext uri="{FF2B5EF4-FFF2-40B4-BE49-F238E27FC236}">
                <a16:creationId xmlns:a16="http://schemas.microsoft.com/office/drawing/2014/main" id="{FBE0FD0B-BA12-4F68-A502-D4F51AF216E1}"/>
              </a:ext>
            </a:extLst>
          </p:cNvPr>
          <p:cNvSpPr>
            <a:spLocks noGrp="1"/>
          </p:cNvSpPr>
          <p:nvPr>
            <p:ph idx="1"/>
          </p:nvPr>
        </p:nvSpPr>
        <p:spPr/>
        <p:txBody>
          <a:bodyPr/>
          <a:lstStyle/>
          <a:p>
            <a:r>
              <a:rPr lang="en-US" dirty="0"/>
              <a:t>The GMP:</a:t>
            </a:r>
          </a:p>
          <a:p>
            <a:pPr marL="15875">
              <a:lnSpc>
                <a:spcPct val="95000"/>
              </a:lnSpc>
              <a:buFont typeface="Arial" pitchFamily="34" charset="0"/>
              <a:buChar char="•"/>
            </a:pPr>
            <a:r>
              <a:rPr lang="en-US" sz="1600" dirty="0">
                <a:latin typeface="Georgia" pitchFamily="18" charset="0"/>
              </a:rPr>
              <a:t>Timing can vary from 50% completion to greater than 90% completion of the construction documents. </a:t>
            </a:r>
          </a:p>
          <a:p>
            <a:pPr marL="15875">
              <a:lnSpc>
                <a:spcPct val="95000"/>
              </a:lnSpc>
              <a:buFont typeface="Arial" pitchFamily="34" charset="0"/>
              <a:buChar char="•"/>
            </a:pPr>
            <a:endParaRPr lang="en-US" sz="1600" dirty="0">
              <a:latin typeface="Georgia" pitchFamily="18" charset="0"/>
            </a:endParaRPr>
          </a:p>
          <a:p>
            <a:pPr marL="15875">
              <a:lnSpc>
                <a:spcPct val="95000"/>
              </a:lnSpc>
              <a:buFont typeface="Arial" pitchFamily="34" charset="0"/>
              <a:buChar char="•"/>
            </a:pPr>
            <a:r>
              <a:rPr lang="en-US" sz="1600" dirty="0">
                <a:latin typeface="Georgia" pitchFamily="18" charset="0"/>
              </a:rPr>
              <a:t>Level of completeness of design can significantly affect the GMP. </a:t>
            </a:r>
          </a:p>
          <a:p>
            <a:pPr marL="15875">
              <a:lnSpc>
                <a:spcPct val="95000"/>
              </a:lnSpc>
              <a:buFont typeface="Arial" pitchFamily="34" charset="0"/>
              <a:buChar char="•"/>
            </a:pPr>
            <a:r>
              <a:rPr lang="en-US" sz="1600" dirty="0">
                <a:latin typeface="Georgia" pitchFamily="18" charset="0"/>
              </a:rPr>
              <a:t>Specify exclusions, assumptions and qualifications.</a:t>
            </a:r>
          </a:p>
          <a:p>
            <a:pPr marL="15875">
              <a:lnSpc>
                <a:spcPct val="95000"/>
              </a:lnSpc>
              <a:buFont typeface="Arial" pitchFamily="34" charset="0"/>
              <a:buChar char="•"/>
            </a:pPr>
            <a:endParaRPr lang="en-US" sz="1600" dirty="0">
              <a:latin typeface="Georgia" pitchFamily="18" charset="0"/>
            </a:endParaRPr>
          </a:p>
          <a:p>
            <a:pPr marL="15875">
              <a:lnSpc>
                <a:spcPct val="95000"/>
              </a:lnSpc>
              <a:buFont typeface="Arial" pitchFamily="34" charset="0"/>
              <a:buChar char="•"/>
            </a:pPr>
            <a:r>
              <a:rPr lang="en-US" sz="1600" dirty="0">
                <a:latin typeface="Georgia" pitchFamily="18" charset="0"/>
              </a:rPr>
              <a:t>Identify the amount and basis of any allowances that are being carried by the CM in the GMP.  </a:t>
            </a:r>
          </a:p>
          <a:p>
            <a:pPr marL="15875">
              <a:lnSpc>
                <a:spcPct val="95000"/>
              </a:lnSpc>
              <a:buFont typeface="Arial" pitchFamily="34" charset="0"/>
              <a:buChar char="•"/>
            </a:pPr>
            <a:endParaRPr lang="en-US" sz="1600" dirty="0">
              <a:latin typeface="Georgia" pitchFamily="18" charset="0"/>
            </a:endParaRPr>
          </a:p>
          <a:p>
            <a:pPr marL="15875">
              <a:lnSpc>
                <a:spcPct val="95000"/>
              </a:lnSpc>
              <a:buFont typeface="Arial" pitchFamily="34" charset="0"/>
              <a:buChar char="•"/>
            </a:pPr>
            <a:r>
              <a:rPr lang="en-US" sz="1600" dirty="0">
                <a:latin typeface="Georgia" pitchFamily="18" charset="0"/>
              </a:rPr>
              <a:t>Once GMP established, CM bears the financial risk to complete the project within the cost limits of the GMP and the schedule set forth in the GMP (thus the phrase “at risk”).</a:t>
            </a:r>
          </a:p>
          <a:p>
            <a:pPr marL="15875">
              <a:lnSpc>
                <a:spcPct val="95000"/>
              </a:lnSpc>
              <a:buFont typeface="Arial" pitchFamily="34" charset="0"/>
              <a:buChar char="•"/>
            </a:pPr>
            <a:endParaRPr lang="en-US" sz="1600" dirty="0">
              <a:latin typeface="Georgia" pitchFamily="18" charset="0"/>
            </a:endParaRPr>
          </a:p>
          <a:p>
            <a:pPr marL="15875">
              <a:lnSpc>
                <a:spcPct val="95000"/>
              </a:lnSpc>
              <a:buFont typeface="Arial" pitchFamily="34" charset="0"/>
              <a:buChar char="•"/>
            </a:pPr>
            <a:r>
              <a:rPr lang="en-US" sz="1600" dirty="0">
                <a:latin typeface="Georgia" pitchFamily="18" charset="0"/>
              </a:rPr>
              <a:t>Precise itemization of reimbursable costs must be set forth in the CM agreement.  </a:t>
            </a:r>
          </a:p>
          <a:p>
            <a:pPr marL="0" indent="0">
              <a:buNone/>
            </a:pPr>
            <a:endParaRPr lang="en-US" dirty="0"/>
          </a:p>
        </p:txBody>
      </p:sp>
      <p:sp>
        <p:nvSpPr>
          <p:cNvPr id="4" name="Footer Placeholder 3">
            <a:extLst>
              <a:ext uri="{FF2B5EF4-FFF2-40B4-BE49-F238E27FC236}">
                <a16:creationId xmlns:a16="http://schemas.microsoft.com/office/drawing/2014/main" id="{7333F98C-6C9D-474E-8FC1-9086123FE7C4}"/>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194692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C5B22-A045-45A8-845A-922F9C56EC64}"/>
              </a:ext>
            </a:extLst>
          </p:cNvPr>
          <p:cNvSpPr>
            <a:spLocks noGrp="1"/>
          </p:cNvSpPr>
          <p:nvPr>
            <p:ph type="title"/>
          </p:nvPr>
        </p:nvSpPr>
        <p:spPr/>
        <p:txBody>
          <a:bodyPr/>
          <a:lstStyle/>
          <a:p>
            <a:r>
              <a:rPr lang="en-US" dirty="0"/>
              <a:t>CM at Risk</a:t>
            </a:r>
          </a:p>
        </p:txBody>
      </p:sp>
      <p:sp>
        <p:nvSpPr>
          <p:cNvPr id="3" name="Content Placeholder 2">
            <a:extLst>
              <a:ext uri="{FF2B5EF4-FFF2-40B4-BE49-F238E27FC236}">
                <a16:creationId xmlns:a16="http://schemas.microsoft.com/office/drawing/2014/main" id="{32FC8582-0FD3-4CDA-BFA1-263E33686E3E}"/>
              </a:ext>
            </a:extLst>
          </p:cNvPr>
          <p:cNvSpPr>
            <a:spLocks noGrp="1"/>
          </p:cNvSpPr>
          <p:nvPr>
            <p:ph idx="1"/>
          </p:nvPr>
        </p:nvSpPr>
        <p:spPr/>
        <p:txBody>
          <a:bodyPr/>
          <a:lstStyle/>
          <a:p>
            <a:pPr marL="15875">
              <a:lnSpc>
                <a:spcPts val="2548"/>
              </a:lnSpc>
              <a:spcBef>
                <a:spcPts val="600"/>
              </a:spcBef>
              <a:buFont typeface="Arial" charset="0"/>
              <a:buChar char="•"/>
            </a:pPr>
            <a:r>
              <a:rPr lang="en-US" sz="1600" dirty="0">
                <a:latin typeface="Georgia" pitchFamily="18" charset="0"/>
              </a:rPr>
              <a:t>Costs incurred because of the CM's negligence, misconduct, default of the trade contractors, or corrections of non-confirming work likely treated contractually as not reimbursable. </a:t>
            </a:r>
          </a:p>
          <a:p>
            <a:pPr marL="15875">
              <a:lnSpc>
                <a:spcPts val="2548"/>
              </a:lnSpc>
              <a:spcBef>
                <a:spcPts val="600"/>
              </a:spcBef>
              <a:buFont typeface="Arial" charset="0"/>
              <a:buChar char="•"/>
            </a:pPr>
            <a:r>
              <a:rPr lang="en-US" sz="1600" dirty="0">
                <a:latin typeface="Georgia" pitchFamily="18" charset="0"/>
              </a:rPr>
              <a:t>CM agreement must provide a means by which the GMP will be adjusted for changes.  While the CM is solely liable for any costs above the GMP, the GMP is based on a specified scope of work!</a:t>
            </a:r>
          </a:p>
          <a:p>
            <a:pPr marL="15875">
              <a:lnSpc>
                <a:spcPct val="95000"/>
              </a:lnSpc>
              <a:spcBef>
                <a:spcPts val="600"/>
              </a:spcBef>
            </a:pPr>
            <a:r>
              <a:rPr lang="en-US" sz="1600" dirty="0">
                <a:latin typeface="Georgia" pitchFamily="18" charset="0"/>
              </a:rPr>
              <a:t>* Contract must identify the circumstances under which the CM will be entitled to an adjustment of the GMP.</a:t>
            </a:r>
          </a:p>
          <a:p>
            <a:pPr marL="15875">
              <a:lnSpc>
                <a:spcPct val="95000"/>
              </a:lnSpc>
              <a:spcBef>
                <a:spcPts val="600"/>
              </a:spcBef>
              <a:buFont typeface="Arial" charset="0"/>
              <a:buChar char="•"/>
            </a:pPr>
            <a:r>
              <a:rPr lang="en-US" sz="1600" dirty="0">
                <a:latin typeface="Georgia" pitchFamily="18" charset="0"/>
              </a:rPr>
              <a:t>CM contingency must be included in GMP and contract should clearly define who controls the contingency, what costs are eligible to be paid from it, and whether the contingency will be considered as part of any savings. </a:t>
            </a:r>
          </a:p>
          <a:p>
            <a:pPr marL="15875">
              <a:lnSpc>
                <a:spcPct val="95000"/>
              </a:lnSpc>
              <a:spcBef>
                <a:spcPts val="600"/>
              </a:spcBef>
              <a:buFont typeface="Arial" charset="0"/>
              <a:buChar char="•"/>
            </a:pPr>
            <a:r>
              <a:rPr lang="en-US" sz="1600" dirty="0">
                <a:latin typeface="Georgia" pitchFamily="18" charset="0"/>
              </a:rPr>
              <a:t>Owner-directed changes should result in an adjustment to the GMP and not a reduction in the contingency. </a:t>
            </a:r>
          </a:p>
          <a:p>
            <a:pPr marL="15875">
              <a:lnSpc>
                <a:spcPct val="95000"/>
              </a:lnSpc>
              <a:spcBef>
                <a:spcPts val="600"/>
              </a:spcBef>
              <a:buFont typeface="Arial" charset="0"/>
              <a:buChar char="•"/>
            </a:pPr>
            <a:r>
              <a:rPr lang="en-US" sz="1600" dirty="0">
                <a:latin typeface="Georgia" pitchFamily="18" charset="0"/>
              </a:rPr>
              <a:t>Development of the GMP is frequently a source of disagreement and controversy.</a:t>
            </a:r>
          </a:p>
          <a:p>
            <a:endParaRPr lang="en-US" dirty="0"/>
          </a:p>
        </p:txBody>
      </p:sp>
      <p:sp>
        <p:nvSpPr>
          <p:cNvPr id="4" name="Footer Placeholder 3">
            <a:extLst>
              <a:ext uri="{FF2B5EF4-FFF2-40B4-BE49-F238E27FC236}">
                <a16:creationId xmlns:a16="http://schemas.microsoft.com/office/drawing/2014/main" id="{1F9CE39C-EDE2-4279-922D-69004385800F}"/>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1930975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20094-0555-4B73-A693-5010D5328C42}"/>
              </a:ext>
            </a:extLst>
          </p:cNvPr>
          <p:cNvSpPr>
            <a:spLocks noGrp="1"/>
          </p:cNvSpPr>
          <p:nvPr>
            <p:ph type="title"/>
          </p:nvPr>
        </p:nvSpPr>
        <p:spPr/>
        <p:txBody>
          <a:bodyPr/>
          <a:lstStyle/>
          <a:p>
            <a:r>
              <a:rPr lang="en-US" dirty="0"/>
              <a:t>Bid Bond</a:t>
            </a:r>
          </a:p>
        </p:txBody>
      </p:sp>
      <p:sp>
        <p:nvSpPr>
          <p:cNvPr id="3" name="Content Placeholder 2">
            <a:extLst>
              <a:ext uri="{FF2B5EF4-FFF2-40B4-BE49-F238E27FC236}">
                <a16:creationId xmlns:a16="http://schemas.microsoft.com/office/drawing/2014/main" id="{DAA60706-6F83-4CDC-BACF-5D2B0627A679}"/>
              </a:ext>
            </a:extLst>
          </p:cNvPr>
          <p:cNvSpPr>
            <a:spLocks noGrp="1"/>
          </p:cNvSpPr>
          <p:nvPr>
            <p:ph idx="1"/>
          </p:nvPr>
        </p:nvSpPr>
        <p:spPr/>
        <p:txBody>
          <a:bodyPr/>
          <a:lstStyle/>
          <a:p>
            <a:r>
              <a:rPr lang="en-US" dirty="0"/>
              <a:t>Surety bond, assures owner that lowest responsible bidder will enter into contract for which it bid;</a:t>
            </a:r>
          </a:p>
          <a:p>
            <a:r>
              <a:rPr lang="en-US" dirty="0"/>
              <a:t>Mandatory on public projects</a:t>
            </a:r>
          </a:p>
          <a:p>
            <a:r>
              <a:rPr lang="en-US" dirty="0"/>
              <a:t>10% of the base bid</a:t>
            </a:r>
          </a:p>
          <a:p>
            <a:r>
              <a:rPr lang="en-US" dirty="0"/>
              <a:t>Bidder mistake: if obvious to owner, can w/draw</a:t>
            </a:r>
          </a:p>
          <a:p>
            <a:r>
              <a:rPr lang="en-US" dirty="0"/>
              <a:t>Reformation: mutual mistake coupled with fraud or inequitable conduct</a:t>
            </a:r>
          </a:p>
          <a:p>
            <a:r>
              <a:rPr lang="en-US" dirty="0"/>
              <a:t>Rescission: if mistake relates to material aspect of contract, enforcement would be unconscionable and no substantial prejudice to innocent party</a:t>
            </a:r>
          </a:p>
        </p:txBody>
      </p:sp>
      <p:sp>
        <p:nvSpPr>
          <p:cNvPr id="4" name="Footer Placeholder 3">
            <a:extLst>
              <a:ext uri="{FF2B5EF4-FFF2-40B4-BE49-F238E27FC236}">
                <a16:creationId xmlns:a16="http://schemas.microsoft.com/office/drawing/2014/main" id="{25BF7962-B9BF-40D7-B305-72C1025F0F65}"/>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3902961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dirty="0"/>
              <a:t>Conclusion</a:t>
            </a:r>
          </a:p>
        </p:txBody>
      </p:sp>
      <p:sp>
        <p:nvSpPr>
          <p:cNvPr id="38915" name="Content Placeholder 2"/>
          <p:cNvSpPr>
            <a:spLocks noGrp="1"/>
          </p:cNvSpPr>
          <p:nvPr>
            <p:ph idx="1"/>
          </p:nvPr>
        </p:nvSpPr>
        <p:spPr/>
        <p:txBody>
          <a:bodyPr/>
          <a:lstStyle/>
          <a:p>
            <a:r>
              <a:rPr lang="en-US" dirty="0"/>
              <a:t>This was a brief/rapid overview!</a:t>
            </a:r>
          </a:p>
          <a:p>
            <a:r>
              <a:rPr lang="en-US" dirty="0"/>
              <a:t>Every project is different!</a:t>
            </a:r>
          </a:p>
          <a:p>
            <a:r>
              <a:rPr lang="en-US" dirty="0"/>
              <a:t>Communication and advance planning are crucial.</a:t>
            </a:r>
          </a:p>
          <a:p>
            <a:r>
              <a:rPr lang="en-US" dirty="0"/>
              <a:t>All projects, regardless of size, have the same goals.</a:t>
            </a:r>
          </a:p>
          <a:p>
            <a:r>
              <a:rPr lang="en-US" dirty="0"/>
              <a:t>Front-end planning helps protect the back end!</a:t>
            </a:r>
          </a:p>
          <a:p>
            <a:r>
              <a:rPr lang="en-US" dirty="0"/>
              <a:t>QUESTIONS?</a:t>
            </a:r>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22997-A8AE-417B-9DCA-CEA11BDFB9F1}"/>
              </a:ext>
            </a:extLst>
          </p:cNvPr>
          <p:cNvSpPr>
            <a:spLocks noGrp="1"/>
          </p:cNvSpPr>
          <p:nvPr>
            <p:ph type="title"/>
          </p:nvPr>
        </p:nvSpPr>
        <p:spPr/>
        <p:txBody>
          <a:bodyPr/>
          <a:lstStyle/>
          <a:p>
            <a:r>
              <a:rPr lang="en-US" dirty="0"/>
              <a:t>Performance Bond</a:t>
            </a:r>
          </a:p>
        </p:txBody>
      </p:sp>
      <p:sp>
        <p:nvSpPr>
          <p:cNvPr id="3" name="Content Placeholder 2">
            <a:extLst>
              <a:ext uri="{FF2B5EF4-FFF2-40B4-BE49-F238E27FC236}">
                <a16:creationId xmlns:a16="http://schemas.microsoft.com/office/drawing/2014/main" id="{02309730-AE2D-47CE-9DC6-5B1FD9F70695}"/>
              </a:ext>
            </a:extLst>
          </p:cNvPr>
          <p:cNvSpPr>
            <a:spLocks noGrp="1"/>
          </p:cNvSpPr>
          <p:nvPr>
            <p:ph idx="1"/>
          </p:nvPr>
        </p:nvSpPr>
        <p:spPr/>
        <p:txBody>
          <a:bodyPr/>
          <a:lstStyle/>
          <a:p>
            <a:pPr marL="0" indent="0">
              <a:buNone/>
            </a:pPr>
            <a:r>
              <a:rPr lang="en-US" dirty="0"/>
              <a:t>  Miller Act of 1932 required  all Construction Contracts issued by the Federal Government must be backed by performance and payment bonds. Performance bonds on CT public projects are a best practice.</a:t>
            </a:r>
          </a:p>
          <a:p>
            <a:pPr marL="0" indent="0">
              <a:buNone/>
            </a:pPr>
            <a:endParaRPr lang="en-US" dirty="0"/>
          </a:p>
          <a:p>
            <a:pPr marL="0" indent="0">
              <a:buNone/>
            </a:pPr>
            <a:r>
              <a:rPr lang="en-US" dirty="0"/>
              <a:t>A Performance bond is a surety bond issued by an insurance company or a bank to guarantee satisfactory completion of a project by a contractor.</a:t>
            </a:r>
          </a:p>
        </p:txBody>
      </p:sp>
      <p:sp>
        <p:nvSpPr>
          <p:cNvPr id="4" name="Footer Placeholder 3">
            <a:extLst>
              <a:ext uri="{FF2B5EF4-FFF2-40B4-BE49-F238E27FC236}">
                <a16:creationId xmlns:a16="http://schemas.microsoft.com/office/drawing/2014/main" id="{EA52391A-98CD-4E40-AB0C-2D75307CC41A}"/>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1787070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22997-A8AE-417B-9DCA-CEA11BDFB9F1}"/>
              </a:ext>
            </a:extLst>
          </p:cNvPr>
          <p:cNvSpPr>
            <a:spLocks noGrp="1"/>
          </p:cNvSpPr>
          <p:nvPr>
            <p:ph type="title"/>
          </p:nvPr>
        </p:nvSpPr>
        <p:spPr/>
        <p:txBody>
          <a:bodyPr/>
          <a:lstStyle/>
          <a:p>
            <a:r>
              <a:rPr lang="en-US" dirty="0"/>
              <a:t>Performance Bond</a:t>
            </a:r>
          </a:p>
        </p:txBody>
      </p:sp>
      <p:sp>
        <p:nvSpPr>
          <p:cNvPr id="3" name="Content Placeholder 2">
            <a:extLst>
              <a:ext uri="{FF2B5EF4-FFF2-40B4-BE49-F238E27FC236}">
                <a16:creationId xmlns:a16="http://schemas.microsoft.com/office/drawing/2014/main" id="{02309730-AE2D-47CE-9DC6-5B1FD9F70695}"/>
              </a:ext>
            </a:extLst>
          </p:cNvPr>
          <p:cNvSpPr>
            <a:spLocks noGrp="1"/>
          </p:cNvSpPr>
          <p:nvPr>
            <p:ph idx="1"/>
          </p:nvPr>
        </p:nvSpPr>
        <p:spPr/>
        <p:txBody>
          <a:bodyPr/>
          <a:lstStyle/>
          <a:p>
            <a:pPr marL="0" indent="0">
              <a:buNone/>
            </a:pPr>
            <a:r>
              <a:rPr lang="en-US" dirty="0"/>
              <a:t>  Common Provisions:</a:t>
            </a:r>
          </a:p>
          <a:p>
            <a:pPr>
              <a:buFont typeface="Arial" panose="020B0604020202020204" pitchFamily="34" charset="0"/>
              <a:buChar char="•"/>
            </a:pPr>
            <a:r>
              <a:rPr lang="en-US" dirty="0"/>
              <a:t>Conditions precedent to surety’s obligations</a:t>
            </a:r>
          </a:p>
          <a:p>
            <a:pPr>
              <a:buFont typeface="Arial" panose="020B0604020202020204" pitchFamily="34" charset="0"/>
              <a:buChar char="•"/>
            </a:pPr>
            <a:r>
              <a:rPr lang="en-US" dirty="0"/>
              <a:t>Time to institute suit</a:t>
            </a:r>
          </a:p>
          <a:p>
            <a:pPr>
              <a:buFont typeface="Arial" panose="020B0604020202020204" pitchFamily="34" charset="0"/>
              <a:buChar char="•"/>
            </a:pPr>
            <a:r>
              <a:rPr lang="en-US" dirty="0"/>
              <a:t>Notice</a:t>
            </a:r>
          </a:p>
          <a:p>
            <a:pPr>
              <a:buFont typeface="Arial" panose="020B0604020202020204" pitchFamily="34" charset="0"/>
              <a:buChar char="•"/>
            </a:pPr>
            <a:r>
              <a:rPr lang="en-US" dirty="0"/>
              <a:t>Venue</a:t>
            </a:r>
          </a:p>
          <a:p>
            <a:pPr>
              <a:buFont typeface="Arial" panose="020B0604020202020204" pitchFamily="34" charset="0"/>
              <a:buChar char="•"/>
            </a:pPr>
            <a:r>
              <a:rPr lang="en-US" dirty="0"/>
              <a:t>Surety’s performance options</a:t>
            </a:r>
          </a:p>
          <a:p>
            <a:pPr>
              <a:buFont typeface="Arial" panose="020B0604020202020204" pitchFamily="34" charset="0"/>
              <a:buChar char="•"/>
            </a:pPr>
            <a:r>
              <a:rPr lang="en-US" dirty="0"/>
              <a:t>Incorporates contract</a:t>
            </a:r>
          </a:p>
          <a:p>
            <a:pPr>
              <a:buFont typeface="Arial" panose="020B0604020202020204" pitchFamily="34" charset="0"/>
              <a:buChar char="•"/>
            </a:pPr>
            <a:r>
              <a:rPr lang="en-US" dirty="0"/>
              <a:t>Caps liability</a:t>
            </a:r>
          </a:p>
        </p:txBody>
      </p:sp>
      <p:sp>
        <p:nvSpPr>
          <p:cNvPr id="4" name="Footer Placeholder 3">
            <a:extLst>
              <a:ext uri="{FF2B5EF4-FFF2-40B4-BE49-F238E27FC236}">
                <a16:creationId xmlns:a16="http://schemas.microsoft.com/office/drawing/2014/main" id="{EA52391A-98CD-4E40-AB0C-2D75307CC41A}"/>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969260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22997-A8AE-417B-9DCA-CEA11BDFB9F1}"/>
              </a:ext>
            </a:extLst>
          </p:cNvPr>
          <p:cNvSpPr>
            <a:spLocks noGrp="1"/>
          </p:cNvSpPr>
          <p:nvPr>
            <p:ph type="title"/>
          </p:nvPr>
        </p:nvSpPr>
        <p:spPr/>
        <p:txBody>
          <a:bodyPr/>
          <a:lstStyle/>
          <a:p>
            <a:r>
              <a:rPr lang="en-US" dirty="0"/>
              <a:t>Performance Bond</a:t>
            </a:r>
          </a:p>
        </p:txBody>
      </p:sp>
      <p:sp>
        <p:nvSpPr>
          <p:cNvPr id="3" name="Content Placeholder 2">
            <a:extLst>
              <a:ext uri="{FF2B5EF4-FFF2-40B4-BE49-F238E27FC236}">
                <a16:creationId xmlns:a16="http://schemas.microsoft.com/office/drawing/2014/main" id="{02309730-AE2D-47CE-9DC6-5B1FD9F70695}"/>
              </a:ext>
            </a:extLst>
          </p:cNvPr>
          <p:cNvSpPr>
            <a:spLocks noGrp="1"/>
          </p:cNvSpPr>
          <p:nvPr>
            <p:ph idx="1"/>
          </p:nvPr>
        </p:nvSpPr>
        <p:spPr/>
        <p:txBody>
          <a:bodyPr/>
          <a:lstStyle/>
          <a:p>
            <a:pPr marL="0" indent="0">
              <a:buNone/>
            </a:pPr>
            <a:r>
              <a:rPr lang="en-US" dirty="0"/>
              <a:t>Conditions precedent to surety’s obligations:</a:t>
            </a:r>
          </a:p>
          <a:p>
            <a:pPr>
              <a:buFont typeface="Arial" panose="020B0604020202020204" pitchFamily="34" charset="0"/>
              <a:buChar char="•"/>
            </a:pPr>
            <a:r>
              <a:rPr lang="en-US" dirty="0"/>
              <a:t>Notice by owner that it is considering declaring default</a:t>
            </a:r>
          </a:p>
          <a:p>
            <a:pPr>
              <a:buFont typeface="Arial" panose="020B0604020202020204" pitchFamily="34" charset="0"/>
              <a:buChar char="•"/>
            </a:pPr>
            <a:r>
              <a:rPr lang="en-US" dirty="0"/>
              <a:t>Pre-default meeting</a:t>
            </a:r>
          </a:p>
          <a:p>
            <a:pPr>
              <a:buFont typeface="Arial" panose="020B0604020202020204" pitchFamily="34" charset="0"/>
              <a:buChar char="•"/>
            </a:pPr>
            <a:r>
              <a:rPr lang="en-US" dirty="0"/>
              <a:t>No declaration of default until x days from meeting</a:t>
            </a:r>
          </a:p>
          <a:p>
            <a:pPr>
              <a:buFont typeface="Arial" panose="020B0604020202020204" pitchFamily="34" charset="0"/>
              <a:buChar char="•"/>
            </a:pPr>
            <a:r>
              <a:rPr lang="en-US" dirty="0"/>
              <a:t>Owner agrees to pay K balance to surety per K</a:t>
            </a:r>
          </a:p>
          <a:p>
            <a:pPr>
              <a:buFont typeface="Arial" panose="020B0604020202020204" pitchFamily="34" charset="0"/>
              <a:buChar char="•"/>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EA52391A-98CD-4E40-AB0C-2D75307CC41A}"/>
              </a:ext>
            </a:extLst>
          </p:cNvPr>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4197308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 Bond</a:t>
            </a:r>
          </a:p>
        </p:txBody>
      </p:sp>
      <p:sp>
        <p:nvSpPr>
          <p:cNvPr id="3" name="Content Placeholder 2"/>
          <p:cNvSpPr>
            <a:spLocks noGrp="1"/>
          </p:cNvSpPr>
          <p:nvPr>
            <p:ph idx="1"/>
          </p:nvPr>
        </p:nvSpPr>
        <p:spPr/>
        <p:txBody>
          <a:bodyPr/>
          <a:lstStyle/>
          <a:p>
            <a:r>
              <a:rPr lang="en-US" dirty="0"/>
              <a:t>CT does not require performance bonds on public projects </a:t>
            </a:r>
          </a:p>
          <a:p>
            <a:r>
              <a:rPr lang="en-US" dirty="0"/>
              <a:t>To trigger surety’s obligations, bond principal must be in default</a:t>
            </a:r>
          </a:p>
          <a:p>
            <a:r>
              <a:rPr lang="en-US" dirty="0"/>
              <a:t>Contract defines default</a:t>
            </a:r>
          </a:p>
          <a:p>
            <a:r>
              <a:rPr lang="en-US" dirty="0"/>
              <a:t>Surety’s investigation typically takes a while</a:t>
            </a:r>
          </a:p>
          <a:p>
            <a:r>
              <a:rPr lang="en-US" dirty="0"/>
              <a:t>Surety’s investigation may result in surety asserting defenses such as no default, lack of notice, contractual limitations, cardinal changes, other defenses of principal</a:t>
            </a:r>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1657504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 Bond</a:t>
            </a:r>
          </a:p>
        </p:txBody>
      </p:sp>
      <p:sp>
        <p:nvSpPr>
          <p:cNvPr id="3" name="Content Placeholder 2"/>
          <p:cNvSpPr>
            <a:spLocks noGrp="1"/>
          </p:cNvSpPr>
          <p:nvPr>
            <p:ph idx="1"/>
          </p:nvPr>
        </p:nvSpPr>
        <p:spPr/>
        <p:txBody>
          <a:bodyPr/>
          <a:lstStyle/>
          <a:p>
            <a:pPr marL="0" indent="0">
              <a:buNone/>
            </a:pPr>
            <a:r>
              <a:rPr lang="en-US" dirty="0"/>
              <a:t>Surety’s Options:</a:t>
            </a:r>
          </a:p>
          <a:p>
            <a:pPr>
              <a:buFont typeface="Arial" panose="020B0604020202020204" pitchFamily="34" charset="0"/>
              <a:buChar char="•"/>
            </a:pPr>
            <a:r>
              <a:rPr lang="en-US" dirty="0"/>
              <a:t>Finance completion by principal </a:t>
            </a:r>
          </a:p>
          <a:p>
            <a:pPr>
              <a:buFont typeface="Arial" panose="020B0604020202020204" pitchFamily="34" charset="0"/>
              <a:buChar char="•"/>
            </a:pPr>
            <a:r>
              <a:rPr lang="en-US" dirty="0"/>
              <a:t>Takeover</a:t>
            </a:r>
          </a:p>
          <a:p>
            <a:pPr>
              <a:buFont typeface="Arial" panose="020B0604020202020204" pitchFamily="34" charset="0"/>
              <a:buChar char="•"/>
            </a:pPr>
            <a:r>
              <a:rPr lang="en-US" dirty="0"/>
              <a:t>Tender</a:t>
            </a:r>
          </a:p>
          <a:p>
            <a:pPr>
              <a:buFont typeface="Arial" panose="020B0604020202020204" pitchFamily="34" charset="0"/>
              <a:buChar char="•"/>
            </a:pPr>
            <a:r>
              <a:rPr lang="en-US" dirty="0"/>
              <a:t>Buy Back</a:t>
            </a:r>
          </a:p>
          <a:p>
            <a:pPr>
              <a:buFont typeface="Arial" panose="020B0604020202020204" pitchFamily="34" charset="0"/>
              <a:buChar char="•"/>
            </a:pPr>
            <a:r>
              <a:rPr lang="en-US" dirty="0"/>
              <a:t>Do nothing/deny the claim</a:t>
            </a:r>
          </a:p>
          <a:p>
            <a:pPr marL="0" indent="0">
              <a:buNone/>
            </a:pPr>
            <a:endParaRPr lang="en-US" dirty="0"/>
          </a:p>
          <a:p>
            <a:pPr>
              <a:buFont typeface="Arial" panose="020B0604020202020204" pitchFamily="34" charset="0"/>
              <a:buChar char="•"/>
            </a:pPr>
            <a:endParaRPr lang="en-US" dirty="0"/>
          </a:p>
        </p:txBody>
      </p:sp>
      <p:sp>
        <p:nvSpPr>
          <p:cNvPr id="4" name="Footer Placeholder 3"/>
          <p:cNvSpPr>
            <a:spLocks noGrp="1"/>
          </p:cNvSpPr>
          <p:nvPr>
            <p:ph type="ftr" sz="quarter" idx="11"/>
          </p:nvPr>
        </p:nvSpPr>
        <p:spPr/>
        <p:txBody>
          <a:bodyPr/>
          <a:lstStyle/>
          <a:p>
            <a:pPr>
              <a:defRPr/>
            </a:pPr>
            <a:r>
              <a:rPr lang="it-IT"/>
              <a:t>Jeffrey M. Donofrio, Ciulla &amp; Donofrio, LLP</a:t>
            </a:r>
            <a:endParaRPr lang="en-US" dirty="0"/>
          </a:p>
        </p:txBody>
      </p:sp>
    </p:spTree>
    <p:extLst>
      <p:ext uri="{BB962C8B-B14F-4D97-AF65-F5344CB8AC3E}">
        <p14:creationId xmlns:p14="http://schemas.microsoft.com/office/powerpoint/2010/main" val="16243846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1473</TotalTime>
  <Words>2826</Words>
  <Application>Microsoft Office PowerPoint</Application>
  <PresentationFormat>On-screen Show (4:3)</PresentationFormat>
  <Paragraphs>310</Paragraphs>
  <Slides>40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Calibri</vt:lpstr>
      <vt:lpstr>Constantia</vt:lpstr>
      <vt:lpstr>Georgia</vt:lpstr>
      <vt:lpstr>Times New Roman</vt:lpstr>
      <vt:lpstr>Wingdings 2</vt:lpstr>
      <vt:lpstr>Flow</vt:lpstr>
      <vt:lpstr> </vt:lpstr>
      <vt:lpstr>INTRODUCTION</vt:lpstr>
      <vt:lpstr> I. Construction Bonds</vt:lpstr>
      <vt:lpstr>Bid Bond</vt:lpstr>
      <vt:lpstr>Performance Bond</vt:lpstr>
      <vt:lpstr>Performance Bond</vt:lpstr>
      <vt:lpstr>Performance Bond</vt:lpstr>
      <vt:lpstr>Performance Bond</vt:lpstr>
      <vt:lpstr>Performance Bond</vt:lpstr>
      <vt:lpstr>Performance Bond</vt:lpstr>
      <vt:lpstr>Payment Bond</vt:lpstr>
      <vt:lpstr>Payment Bond</vt:lpstr>
      <vt:lpstr>Payment Bond</vt:lpstr>
      <vt:lpstr>Payment Bonds</vt:lpstr>
      <vt:lpstr>Payment Bonds</vt:lpstr>
      <vt:lpstr>Payment Bonds</vt:lpstr>
      <vt:lpstr>Payment Bonds</vt:lpstr>
      <vt:lpstr> Alternate to Bonds</vt:lpstr>
      <vt:lpstr>II. Insurance</vt:lpstr>
      <vt:lpstr>Insurance</vt:lpstr>
      <vt:lpstr>Insurance</vt:lpstr>
      <vt:lpstr>Insurance</vt:lpstr>
      <vt:lpstr>INSURANCE</vt:lpstr>
      <vt:lpstr>Insurance</vt:lpstr>
      <vt:lpstr>Builder’s Risk Insurance</vt:lpstr>
      <vt:lpstr>Builder’s Risk Insurance</vt:lpstr>
      <vt:lpstr>Builder’s Risk Insurance</vt:lpstr>
      <vt:lpstr>Builder’s Risk Insurance</vt:lpstr>
      <vt:lpstr>Builder’s Risk Insurance</vt:lpstr>
      <vt:lpstr>III. CM at Risk</vt:lpstr>
      <vt:lpstr>CM at Risk</vt:lpstr>
      <vt:lpstr>CM at Risk</vt:lpstr>
      <vt:lpstr>CM at Risk</vt:lpstr>
      <vt:lpstr>Cm at Risk</vt:lpstr>
      <vt:lpstr>CM at Risk</vt:lpstr>
      <vt:lpstr>CM at Risk</vt:lpstr>
      <vt:lpstr>CM at Risk </vt:lpstr>
      <vt:lpstr>CM at Risk</vt:lpstr>
      <vt:lpstr>CM at Risk</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Construction Law</dc:title>
  <dc:creator>Jeffrey Donofrio</dc:creator>
  <cp:lastModifiedBy>Michelle Knockwood</cp:lastModifiedBy>
  <cp:revision>136</cp:revision>
  <cp:lastPrinted>2016-08-18T13:22:55Z</cp:lastPrinted>
  <dcterms:created xsi:type="dcterms:W3CDTF">2014-10-15T18:25:43Z</dcterms:created>
  <dcterms:modified xsi:type="dcterms:W3CDTF">2021-12-22T15:06:49Z</dcterms:modified>
</cp:coreProperties>
</file>