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54" r:id="rId4"/>
    <p:sldId id="355" r:id="rId5"/>
    <p:sldId id="356" r:id="rId6"/>
    <p:sldId id="261" r:id="rId7"/>
    <p:sldId id="353" r:id="rId8"/>
    <p:sldId id="358" r:id="rId9"/>
    <p:sldId id="352" r:id="rId10"/>
    <p:sldId id="264" r:id="rId11"/>
    <p:sldId id="266" r:id="rId12"/>
    <p:sldId id="320" r:id="rId13"/>
    <p:sldId id="272" r:id="rId14"/>
    <p:sldId id="286" r:id="rId15"/>
    <p:sldId id="326" r:id="rId16"/>
    <p:sldId id="316" r:id="rId17"/>
    <p:sldId id="351" r:id="rId18"/>
    <p:sldId id="357" r:id="rId19"/>
    <p:sldId id="317" r:id="rId20"/>
    <p:sldId id="28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389" autoAdjust="0"/>
    <p:restoredTop sz="94699" autoAdjust="0"/>
  </p:normalViewPr>
  <p:slideViewPr>
    <p:cSldViewPr>
      <p:cViewPr varScale="1">
        <p:scale>
          <a:sx n="115" d="100"/>
          <a:sy n="115" d="100"/>
        </p:scale>
        <p:origin x="2208" y="108"/>
      </p:cViewPr>
      <p:guideLst>
        <p:guide orient="horz" pos="2160"/>
        <p:guide pos="2880"/>
      </p:guideLst>
    </p:cSldViewPr>
  </p:slideViewPr>
  <p:notesTextViewPr>
    <p:cViewPr>
      <p:scale>
        <a:sx n="1" d="1"/>
        <a:sy n="1" d="1"/>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432D1-7998-404A-9212-F57804BAEA5A}"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E43B3BFB-350C-4DF4-8C3A-F48D97B5306E}">
      <dgm:prSet phldrT="[Text]" custT="1"/>
      <dgm:spPr/>
      <dgm:t>
        <a:bodyPr/>
        <a:lstStyle/>
        <a:p>
          <a:r>
            <a:rPr lang="en-US" sz="2800" dirty="0"/>
            <a:t>Breach Response</a:t>
          </a:r>
        </a:p>
      </dgm:t>
    </dgm:pt>
    <dgm:pt modelId="{CFA62A1F-9923-41B2-ADEA-8431C3FA7964}" type="parTrans" cxnId="{30A53355-AE82-4BD4-8349-46294791285A}">
      <dgm:prSet/>
      <dgm:spPr/>
      <dgm:t>
        <a:bodyPr/>
        <a:lstStyle/>
        <a:p>
          <a:endParaRPr lang="en-US"/>
        </a:p>
      </dgm:t>
    </dgm:pt>
    <dgm:pt modelId="{6BA25EFD-6242-422B-BF1A-1A69172ED62C}" type="sibTrans" cxnId="{30A53355-AE82-4BD4-8349-46294791285A}">
      <dgm:prSet/>
      <dgm:spPr/>
      <dgm:t>
        <a:bodyPr/>
        <a:lstStyle/>
        <a:p>
          <a:endParaRPr lang="en-US"/>
        </a:p>
      </dgm:t>
    </dgm:pt>
    <dgm:pt modelId="{A1B76F68-3D3C-48D1-A74A-A81031B51BED}">
      <dgm:prSet phldrT="[Text]" custT="1"/>
      <dgm:spPr/>
      <dgm:t>
        <a:bodyPr/>
        <a:lstStyle/>
        <a:p>
          <a:r>
            <a:rPr lang="en-US" sz="1600" dirty="0"/>
            <a:t>Legal Services</a:t>
          </a:r>
        </a:p>
      </dgm:t>
    </dgm:pt>
    <dgm:pt modelId="{9313DCF7-93A3-48D9-8352-F4F8A259140C}" type="parTrans" cxnId="{C6B9322D-4E61-4CF8-BB78-C0F8DE7A1409}">
      <dgm:prSet/>
      <dgm:spPr/>
      <dgm:t>
        <a:bodyPr/>
        <a:lstStyle/>
        <a:p>
          <a:endParaRPr lang="en-US"/>
        </a:p>
      </dgm:t>
    </dgm:pt>
    <dgm:pt modelId="{338C6C50-6005-44C9-BAD3-224F555B0E96}" type="sibTrans" cxnId="{C6B9322D-4E61-4CF8-BB78-C0F8DE7A1409}">
      <dgm:prSet/>
      <dgm:spPr/>
      <dgm:t>
        <a:bodyPr/>
        <a:lstStyle/>
        <a:p>
          <a:endParaRPr lang="en-US"/>
        </a:p>
      </dgm:t>
    </dgm:pt>
    <dgm:pt modelId="{582FFBDE-84BE-4DC4-8425-71F1959787C4}">
      <dgm:prSet phldrT="[Text]" custT="1"/>
      <dgm:spPr/>
      <dgm:t>
        <a:bodyPr/>
        <a:lstStyle/>
        <a:p>
          <a:r>
            <a:rPr lang="en-US" sz="2800" dirty="0"/>
            <a:t>First-Party</a:t>
          </a:r>
        </a:p>
      </dgm:t>
    </dgm:pt>
    <dgm:pt modelId="{58778C8B-888E-4565-8F2B-19EE9A2D1869}" type="parTrans" cxnId="{65D78648-FF50-4FB4-B638-6949A3446138}">
      <dgm:prSet/>
      <dgm:spPr/>
      <dgm:t>
        <a:bodyPr/>
        <a:lstStyle/>
        <a:p>
          <a:endParaRPr lang="en-US"/>
        </a:p>
      </dgm:t>
    </dgm:pt>
    <dgm:pt modelId="{712B1D71-3322-43C9-BEAA-02366AB0E6A4}" type="sibTrans" cxnId="{65D78648-FF50-4FB4-B638-6949A3446138}">
      <dgm:prSet/>
      <dgm:spPr/>
      <dgm:t>
        <a:bodyPr/>
        <a:lstStyle/>
        <a:p>
          <a:endParaRPr lang="en-US"/>
        </a:p>
      </dgm:t>
    </dgm:pt>
    <dgm:pt modelId="{CF37A4F5-2FAF-4BDE-B8E3-71700EF9C647}">
      <dgm:prSet phldrT="[Text]" custT="1"/>
      <dgm:spPr/>
      <dgm:t>
        <a:bodyPr/>
        <a:lstStyle/>
        <a:p>
          <a:r>
            <a:rPr lang="en-US" sz="1600" dirty="0"/>
            <a:t>Extortion</a:t>
          </a:r>
        </a:p>
      </dgm:t>
    </dgm:pt>
    <dgm:pt modelId="{670775C9-2718-4859-9F41-A1BED715F0F5}" type="parTrans" cxnId="{C077C6F0-7D78-4F74-B5EF-13A555CCAC65}">
      <dgm:prSet/>
      <dgm:spPr/>
      <dgm:t>
        <a:bodyPr/>
        <a:lstStyle/>
        <a:p>
          <a:endParaRPr lang="en-US"/>
        </a:p>
      </dgm:t>
    </dgm:pt>
    <dgm:pt modelId="{072A1454-200B-4345-9621-E16D3CA3AE75}" type="sibTrans" cxnId="{C077C6F0-7D78-4F74-B5EF-13A555CCAC65}">
      <dgm:prSet/>
      <dgm:spPr/>
      <dgm:t>
        <a:bodyPr/>
        <a:lstStyle/>
        <a:p>
          <a:endParaRPr lang="en-US"/>
        </a:p>
      </dgm:t>
    </dgm:pt>
    <dgm:pt modelId="{63FBF9B1-C558-4C5A-8FB4-C3C3DB76AE4A}">
      <dgm:prSet phldrT="[Text]" custT="1"/>
      <dgm:spPr/>
      <dgm:t>
        <a:bodyPr/>
        <a:lstStyle/>
        <a:p>
          <a:r>
            <a:rPr lang="en-US" sz="1600" dirty="0"/>
            <a:t>Interruption</a:t>
          </a:r>
        </a:p>
      </dgm:t>
    </dgm:pt>
    <dgm:pt modelId="{B636E955-52B3-486F-8DD5-F04A72F6D923}" type="parTrans" cxnId="{9D03D41F-BDDC-44A2-BACB-2A43A0416762}">
      <dgm:prSet/>
      <dgm:spPr/>
      <dgm:t>
        <a:bodyPr/>
        <a:lstStyle/>
        <a:p>
          <a:endParaRPr lang="en-US"/>
        </a:p>
      </dgm:t>
    </dgm:pt>
    <dgm:pt modelId="{08C5863A-3581-4787-8BAF-C2695616E31B}" type="sibTrans" cxnId="{9D03D41F-BDDC-44A2-BACB-2A43A0416762}">
      <dgm:prSet/>
      <dgm:spPr/>
      <dgm:t>
        <a:bodyPr/>
        <a:lstStyle/>
        <a:p>
          <a:endParaRPr lang="en-US"/>
        </a:p>
      </dgm:t>
    </dgm:pt>
    <dgm:pt modelId="{420FB6E8-F04D-4FBA-AD90-1B7B989A6495}">
      <dgm:prSet phldrT="[Text]" custT="1"/>
      <dgm:spPr/>
      <dgm:t>
        <a:bodyPr/>
        <a:lstStyle/>
        <a:p>
          <a:r>
            <a:rPr lang="en-US" sz="2800" dirty="0"/>
            <a:t>Third-Party</a:t>
          </a:r>
        </a:p>
      </dgm:t>
    </dgm:pt>
    <dgm:pt modelId="{6FE69A2F-94AD-44C2-98EC-B8AA706D773E}" type="parTrans" cxnId="{95319F7D-8378-4230-8061-C073746358F3}">
      <dgm:prSet/>
      <dgm:spPr/>
      <dgm:t>
        <a:bodyPr/>
        <a:lstStyle/>
        <a:p>
          <a:endParaRPr lang="en-US"/>
        </a:p>
      </dgm:t>
    </dgm:pt>
    <dgm:pt modelId="{7087B6D2-8CBA-4725-80EF-842D9440EC52}" type="sibTrans" cxnId="{95319F7D-8378-4230-8061-C073746358F3}">
      <dgm:prSet/>
      <dgm:spPr/>
      <dgm:t>
        <a:bodyPr/>
        <a:lstStyle/>
        <a:p>
          <a:endParaRPr lang="en-US"/>
        </a:p>
      </dgm:t>
    </dgm:pt>
    <dgm:pt modelId="{C09494DC-3DFF-432E-A84E-4AC6DA4E8638}">
      <dgm:prSet phldrT="[Text]" custT="1"/>
      <dgm:spPr/>
      <dgm:t>
        <a:bodyPr/>
        <a:lstStyle/>
        <a:p>
          <a:r>
            <a:rPr lang="en-US" sz="1600" dirty="0"/>
            <a:t>Cyber, Privacy and Network Security Liability</a:t>
          </a:r>
        </a:p>
        <a:p>
          <a:r>
            <a:rPr lang="en-US" sz="1600" dirty="0"/>
            <a:t>+Regulatory</a:t>
          </a:r>
        </a:p>
        <a:p>
          <a:r>
            <a:rPr lang="en-US" sz="1600" dirty="0"/>
            <a:t>+ Payment Card</a:t>
          </a:r>
        </a:p>
      </dgm:t>
    </dgm:pt>
    <dgm:pt modelId="{6DD2B6DA-E4D1-43EC-98EE-63832A5E3BB9}" type="parTrans" cxnId="{A8CB0ED3-0EE2-4A9D-89DA-AE36EA50A340}">
      <dgm:prSet/>
      <dgm:spPr/>
      <dgm:t>
        <a:bodyPr/>
        <a:lstStyle/>
        <a:p>
          <a:endParaRPr lang="en-US"/>
        </a:p>
      </dgm:t>
    </dgm:pt>
    <dgm:pt modelId="{9EFC18E6-C414-47FC-9413-A334B5494DA2}" type="sibTrans" cxnId="{A8CB0ED3-0EE2-4A9D-89DA-AE36EA50A340}">
      <dgm:prSet/>
      <dgm:spPr/>
      <dgm:t>
        <a:bodyPr/>
        <a:lstStyle/>
        <a:p>
          <a:endParaRPr lang="en-US"/>
        </a:p>
      </dgm:t>
    </dgm:pt>
    <dgm:pt modelId="{F937EDB2-B20B-4A39-A298-1532C0736F99}">
      <dgm:prSet phldrT="[Text]" custT="1"/>
      <dgm:spPr/>
      <dgm:t>
        <a:bodyPr/>
        <a:lstStyle/>
        <a:p>
          <a:r>
            <a:rPr lang="en-US" sz="1600" dirty="0"/>
            <a:t>Forensics</a:t>
          </a:r>
        </a:p>
      </dgm:t>
    </dgm:pt>
    <dgm:pt modelId="{90E8CC78-C237-40A4-86D1-23615F980B80}" type="parTrans" cxnId="{1075FA65-B679-4719-B611-3EC9CBEB9E21}">
      <dgm:prSet/>
      <dgm:spPr/>
      <dgm:t>
        <a:bodyPr/>
        <a:lstStyle/>
        <a:p>
          <a:endParaRPr lang="en-US"/>
        </a:p>
      </dgm:t>
    </dgm:pt>
    <dgm:pt modelId="{096E4B26-22C8-4898-96D8-2ECC0242D089}" type="sibTrans" cxnId="{1075FA65-B679-4719-B611-3EC9CBEB9E21}">
      <dgm:prSet/>
      <dgm:spPr/>
      <dgm:t>
        <a:bodyPr/>
        <a:lstStyle/>
        <a:p>
          <a:endParaRPr lang="en-US"/>
        </a:p>
      </dgm:t>
    </dgm:pt>
    <dgm:pt modelId="{BEFCD870-519D-4E65-870D-BD4D758F8AEF}">
      <dgm:prSet phldrT="[Text]" custT="1"/>
      <dgm:spPr/>
      <dgm:t>
        <a:bodyPr/>
        <a:lstStyle/>
        <a:p>
          <a:r>
            <a:rPr lang="en-US" sz="1600" dirty="0"/>
            <a:t>Media Liability</a:t>
          </a:r>
        </a:p>
      </dgm:t>
    </dgm:pt>
    <dgm:pt modelId="{49DF373D-002F-45B7-B90A-82DF60071947}" type="parTrans" cxnId="{A2EEF324-001F-4245-A514-9A70D8CAC2F1}">
      <dgm:prSet/>
      <dgm:spPr/>
      <dgm:t>
        <a:bodyPr/>
        <a:lstStyle/>
        <a:p>
          <a:endParaRPr lang="en-US"/>
        </a:p>
      </dgm:t>
    </dgm:pt>
    <dgm:pt modelId="{18B40991-9FDB-4260-A459-5C13D26F1EAA}" type="sibTrans" cxnId="{A2EEF324-001F-4245-A514-9A70D8CAC2F1}">
      <dgm:prSet/>
      <dgm:spPr/>
      <dgm:t>
        <a:bodyPr/>
        <a:lstStyle/>
        <a:p>
          <a:endParaRPr lang="en-US"/>
        </a:p>
      </dgm:t>
    </dgm:pt>
    <dgm:pt modelId="{E9AC504D-D953-425A-8A75-1BF0491D6C94}">
      <dgm:prSet phldrT="[Text]" custT="1"/>
      <dgm:spPr/>
      <dgm:t>
        <a:bodyPr/>
        <a:lstStyle/>
        <a:p>
          <a:r>
            <a:rPr lang="en-US" sz="1600" dirty="0"/>
            <a:t>Restoration</a:t>
          </a:r>
        </a:p>
      </dgm:t>
    </dgm:pt>
    <dgm:pt modelId="{25ADCB38-C285-4CA0-8A87-A75812C0D3BB}" type="parTrans" cxnId="{06070426-FF8D-4296-9B46-124C94303EC6}">
      <dgm:prSet/>
      <dgm:spPr/>
      <dgm:t>
        <a:bodyPr/>
        <a:lstStyle/>
        <a:p>
          <a:endParaRPr lang="en-US"/>
        </a:p>
      </dgm:t>
    </dgm:pt>
    <dgm:pt modelId="{420809F2-A784-473A-B445-F5B3F9056C3F}" type="sibTrans" cxnId="{06070426-FF8D-4296-9B46-124C94303EC6}">
      <dgm:prSet/>
      <dgm:spPr/>
      <dgm:t>
        <a:bodyPr/>
        <a:lstStyle/>
        <a:p>
          <a:endParaRPr lang="en-US"/>
        </a:p>
      </dgm:t>
    </dgm:pt>
    <dgm:pt modelId="{34088F86-92C9-4408-BDE8-8EF8CAA65FD9}">
      <dgm:prSet phldrT="[Text]" custT="1"/>
      <dgm:spPr/>
      <dgm:t>
        <a:bodyPr/>
        <a:lstStyle/>
        <a:p>
          <a:r>
            <a:rPr lang="en-US" sz="1600" dirty="0"/>
            <a:t>Notification</a:t>
          </a:r>
        </a:p>
      </dgm:t>
    </dgm:pt>
    <dgm:pt modelId="{F12EE82D-0B76-4292-BF90-E8712DD1EDF2}" type="parTrans" cxnId="{FB64B9B7-73A8-4F52-9F8C-45FD6431EF41}">
      <dgm:prSet/>
      <dgm:spPr/>
      <dgm:t>
        <a:bodyPr/>
        <a:lstStyle/>
        <a:p>
          <a:endParaRPr lang="en-US"/>
        </a:p>
      </dgm:t>
    </dgm:pt>
    <dgm:pt modelId="{913D6423-C9E5-4C77-B55B-EC6BACEEDD5D}" type="sibTrans" cxnId="{FB64B9B7-73A8-4F52-9F8C-45FD6431EF41}">
      <dgm:prSet/>
      <dgm:spPr/>
      <dgm:t>
        <a:bodyPr/>
        <a:lstStyle/>
        <a:p>
          <a:endParaRPr lang="en-US"/>
        </a:p>
      </dgm:t>
    </dgm:pt>
    <dgm:pt modelId="{1BA82C26-A556-419C-AC6D-1D7AE8703D94}">
      <dgm:prSet phldrT="[Text]" custT="1"/>
      <dgm:spPr/>
      <dgm:t>
        <a:bodyPr/>
        <a:lstStyle/>
        <a:p>
          <a:r>
            <a:rPr lang="en-US" sz="1600" dirty="0"/>
            <a:t>Credit Monitoring</a:t>
          </a:r>
        </a:p>
      </dgm:t>
    </dgm:pt>
    <dgm:pt modelId="{EFA48EEF-AABB-42D8-9E6E-D0C42854DF6F}" type="parTrans" cxnId="{AA51DCB1-57C5-4F6E-8682-5C76F36425DD}">
      <dgm:prSet/>
      <dgm:spPr/>
      <dgm:t>
        <a:bodyPr/>
        <a:lstStyle/>
        <a:p>
          <a:endParaRPr lang="en-US"/>
        </a:p>
      </dgm:t>
    </dgm:pt>
    <dgm:pt modelId="{F3D5C18C-E769-47CF-9D76-B49F1E944ABA}" type="sibTrans" cxnId="{AA51DCB1-57C5-4F6E-8682-5C76F36425DD}">
      <dgm:prSet/>
      <dgm:spPr/>
      <dgm:t>
        <a:bodyPr/>
        <a:lstStyle/>
        <a:p>
          <a:endParaRPr lang="en-US"/>
        </a:p>
      </dgm:t>
    </dgm:pt>
    <dgm:pt modelId="{A636F8C8-36F1-47C4-AD83-B44D2C5953E1}">
      <dgm:prSet phldrT="[Text]" custT="1"/>
      <dgm:spPr/>
      <dgm:t>
        <a:bodyPr/>
        <a:lstStyle/>
        <a:p>
          <a:r>
            <a:rPr lang="en-US" sz="1600" dirty="0"/>
            <a:t>Public Relations</a:t>
          </a:r>
        </a:p>
      </dgm:t>
    </dgm:pt>
    <dgm:pt modelId="{F0EB287E-2D9F-4722-AA44-F119DD6EDA21}" type="parTrans" cxnId="{0F2F5EBD-A851-49CF-9D95-CD2C2BCE4490}">
      <dgm:prSet/>
      <dgm:spPr/>
      <dgm:t>
        <a:bodyPr/>
        <a:lstStyle/>
        <a:p>
          <a:endParaRPr lang="en-US"/>
        </a:p>
      </dgm:t>
    </dgm:pt>
    <dgm:pt modelId="{A3E7E073-F2ED-49B3-813B-F8D90EF67EEC}" type="sibTrans" cxnId="{0F2F5EBD-A851-49CF-9D95-CD2C2BCE4490}">
      <dgm:prSet/>
      <dgm:spPr/>
      <dgm:t>
        <a:bodyPr/>
        <a:lstStyle/>
        <a:p>
          <a:endParaRPr lang="en-US"/>
        </a:p>
      </dgm:t>
    </dgm:pt>
    <dgm:pt modelId="{4F773702-846B-46F6-8A42-C2A572368CB8}">
      <dgm:prSet phldrT="[Text]" custT="1"/>
      <dgm:spPr/>
      <dgm:t>
        <a:bodyPr/>
        <a:lstStyle/>
        <a:p>
          <a:r>
            <a:rPr lang="en-US" sz="1600" dirty="0"/>
            <a:t>Cyber Crime*</a:t>
          </a:r>
        </a:p>
      </dgm:t>
    </dgm:pt>
    <dgm:pt modelId="{F8E2DF7F-E4C5-4E4E-8109-592277A60132}" type="parTrans" cxnId="{C1196B46-0646-4272-A1A2-2E0345D0D4B4}">
      <dgm:prSet/>
      <dgm:spPr/>
      <dgm:t>
        <a:bodyPr/>
        <a:lstStyle/>
        <a:p>
          <a:endParaRPr lang="en-US"/>
        </a:p>
      </dgm:t>
    </dgm:pt>
    <dgm:pt modelId="{E0A4C23A-7FD8-4A66-A3B1-90CB2DB6E360}" type="sibTrans" cxnId="{C1196B46-0646-4272-A1A2-2E0345D0D4B4}">
      <dgm:prSet/>
      <dgm:spPr/>
      <dgm:t>
        <a:bodyPr/>
        <a:lstStyle/>
        <a:p>
          <a:endParaRPr lang="en-US"/>
        </a:p>
      </dgm:t>
    </dgm:pt>
    <dgm:pt modelId="{6D432F17-68FF-4CC4-AAA1-6F27D20D4445}" type="pres">
      <dgm:prSet presAssocID="{7B9432D1-7998-404A-9212-F57804BAEA5A}" presName="theList" presStyleCnt="0">
        <dgm:presLayoutVars>
          <dgm:dir/>
          <dgm:animLvl val="lvl"/>
          <dgm:resizeHandles val="exact"/>
        </dgm:presLayoutVars>
      </dgm:prSet>
      <dgm:spPr/>
    </dgm:pt>
    <dgm:pt modelId="{5BFEC5FE-D274-42B1-AE30-62EBC8A0180B}" type="pres">
      <dgm:prSet presAssocID="{E43B3BFB-350C-4DF4-8C3A-F48D97B5306E}" presName="compNode" presStyleCnt="0"/>
      <dgm:spPr/>
    </dgm:pt>
    <dgm:pt modelId="{FC7E96A9-A3EF-4968-A125-CE269FA33514}" type="pres">
      <dgm:prSet presAssocID="{E43B3BFB-350C-4DF4-8C3A-F48D97B5306E}" presName="aNode" presStyleLbl="bgShp" presStyleIdx="0" presStyleCnt="3" custScaleY="100000"/>
      <dgm:spPr/>
    </dgm:pt>
    <dgm:pt modelId="{3750D81B-3D8A-4B6E-B11E-E0AE274BA458}" type="pres">
      <dgm:prSet presAssocID="{E43B3BFB-350C-4DF4-8C3A-F48D97B5306E}" presName="textNode" presStyleLbl="bgShp" presStyleIdx="0" presStyleCnt="3"/>
      <dgm:spPr/>
    </dgm:pt>
    <dgm:pt modelId="{94086725-6CB1-49CE-9CA3-386ED31C8144}" type="pres">
      <dgm:prSet presAssocID="{E43B3BFB-350C-4DF4-8C3A-F48D97B5306E}" presName="compChildNode" presStyleCnt="0"/>
      <dgm:spPr/>
    </dgm:pt>
    <dgm:pt modelId="{34DBB527-61A0-4161-A9C5-B3D52246D82D}" type="pres">
      <dgm:prSet presAssocID="{E43B3BFB-350C-4DF4-8C3A-F48D97B5306E}" presName="theInnerList" presStyleCnt="0"/>
      <dgm:spPr/>
    </dgm:pt>
    <dgm:pt modelId="{22F9121A-DF84-47A8-9826-7175286EF9FE}" type="pres">
      <dgm:prSet presAssocID="{A1B76F68-3D3C-48D1-A74A-A81031B51BED}" presName="childNode" presStyleLbl="node1" presStyleIdx="0" presStyleCnt="11" custLinFactNeighborX="675" custLinFactNeighborY="99000">
        <dgm:presLayoutVars>
          <dgm:bulletEnabled val="1"/>
        </dgm:presLayoutVars>
      </dgm:prSet>
      <dgm:spPr/>
    </dgm:pt>
    <dgm:pt modelId="{6F05AC2B-1DAD-4457-8245-FE4B29D82FED}" type="pres">
      <dgm:prSet presAssocID="{A1B76F68-3D3C-48D1-A74A-A81031B51BED}" presName="aSpace2" presStyleCnt="0"/>
      <dgm:spPr/>
    </dgm:pt>
    <dgm:pt modelId="{4EA708EA-763A-47A3-BC02-B6B010547C76}" type="pres">
      <dgm:prSet presAssocID="{F937EDB2-B20B-4A39-A298-1532C0736F99}" presName="childNode" presStyleLbl="node1" presStyleIdx="1" presStyleCnt="11" custLinFactNeighborX="675" custLinFactNeighborY="99000">
        <dgm:presLayoutVars>
          <dgm:bulletEnabled val="1"/>
        </dgm:presLayoutVars>
      </dgm:prSet>
      <dgm:spPr/>
    </dgm:pt>
    <dgm:pt modelId="{14A5B04B-9297-484C-B407-42D63BC64522}" type="pres">
      <dgm:prSet presAssocID="{F937EDB2-B20B-4A39-A298-1532C0736F99}" presName="aSpace2" presStyleCnt="0"/>
      <dgm:spPr/>
    </dgm:pt>
    <dgm:pt modelId="{ABB735C5-DC6B-4A8C-BC72-C22D9D905363}" type="pres">
      <dgm:prSet presAssocID="{34088F86-92C9-4408-BDE8-8EF8CAA65FD9}" presName="childNode" presStyleLbl="node1" presStyleIdx="2" presStyleCnt="11" custLinFactNeighborX="675" custLinFactNeighborY="99000">
        <dgm:presLayoutVars>
          <dgm:bulletEnabled val="1"/>
        </dgm:presLayoutVars>
      </dgm:prSet>
      <dgm:spPr/>
    </dgm:pt>
    <dgm:pt modelId="{84593B88-E266-48A6-AC5E-8A4A7CE33CE7}" type="pres">
      <dgm:prSet presAssocID="{34088F86-92C9-4408-BDE8-8EF8CAA65FD9}" presName="aSpace2" presStyleCnt="0"/>
      <dgm:spPr/>
    </dgm:pt>
    <dgm:pt modelId="{ADB6C595-ED89-4BE8-A19B-296AA08412F0}" type="pres">
      <dgm:prSet presAssocID="{1BA82C26-A556-419C-AC6D-1D7AE8703D94}" presName="childNode" presStyleLbl="node1" presStyleIdx="3" presStyleCnt="11" custLinFactNeighborX="675" custLinFactNeighborY="99000">
        <dgm:presLayoutVars>
          <dgm:bulletEnabled val="1"/>
        </dgm:presLayoutVars>
      </dgm:prSet>
      <dgm:spPr/>
    </dgm:pt>
    <dgm:pt modelId="{D26CC704-3D24-4166-98C3-01C9C9109D28}" type="pres">
      <dgm:prSet presAssocID="{1BA82C26-A556-419C-AC6D-1D7AE8703D94}" presName="aSpace2" presStyleCnt="0"/>
      <dgm:spPr/>
    </dgm:pt>
    <dgm:pt modelId="{6EF50A6E-DEEA-476C-AC44-37BDE6D48371}" type="pres">
      <dgm:prSet presAssocID="{A636F8C8-36F1-47C4-AD83-B44D2C5953E1}" presName="childNode" presStyleLbl="node1" presStyleIdx="4" presStyleCnt="11" custLinFactNeighborX="675" custLinFactNeighborY="99000">
        <dgm:presLayoutVars>
          <dgm:bulletEnabled val="1"/>
        </dgm:presLayoutVars>
      </dgm:prSet>
      <dgm:spPr/>
    </dgm:pt>
    <dgm:pt modelId="{A7F75001-2BE8-43EE-BED7-33CEF2935387}" type="pres">
      <dgm:prSet presAssocID="{E43B3BFB-350C-4DF4-8C3A-F48D97B5306E}" presName="aSpace" presStyleCnt="0"/>
      <dgm:spPr/>
    </dgm:pt>
    <dgm:pt modelId="{F374DE93-F001-453A-9993-6016C28A71DF}" type="pres">
      <dgm:prSet presAssocID="{582FFBDE-84BE-4DC4-8425-71F1959787C4}" presName="compNode" presStyleCnt="0"/>
      <dgm:spPr/>
    </dgm:pt>
    <dgm:pt modelId="{5196D9BE-0854-4FBC-AAA5-6E7F1FF46B04}" type="pres">
      <dgm:prSet presAssocID="{582FFBDE-84BE-4DC4-8425-71F1959787C4}" presName="aNode" presStyleLbl="bgShp" presStyleIdx="1" presStyleCnt="3" custScaleY="100000"/>
      <dgm:spPr/>
    </dgm:pt>
    <dgm:pt modelId="{546D6001-A6E3-47C2-8EB6-5FD056214A08}" type="pres">
      <dgm:prSet presAssocID="{582FFBDE-84BE-4DC4-8425-71F1959787C4}" presName="textNode" presStyleLbl="bgShp" presStyleIdx="1" presStyleCnt="3"/>
      <dgm:spPr/>
    </dgm:pt>
    <dgm:pt modelId="{DE94D63C-E60E-4674-BF73-EE36CB6489BD}" type="pres">
      <dgm:prSet presAssocID="{582FFBDE-84BE-4DC4-8425-71F1959787C4}" presName="compChildNode" presStyleCnt="0"/>
      <dgm:spPr/>
    </dgm:pt>
    <dgm:pt modelId="{4C61B943-7DFF-4A03-B6E4-38612594878C}" type="pres">
      <dgm:prSet presAssocID="{582FFBDE-84BE-4DC4-8425-71F1959787C4}" presName="theInnerList" presStyleCnt="0"/>
      <dgm:spPr/>
    </dgm:pt>
    <dgm:pt modelId="{943D1F26-BB12-4AB3-9892-B75E152E9C15}" type="pres">
      <dgm:prSet presAssocID="{CF37A4F5-2FAF-4BDE-B8E3-71700EF9C647}" presName="childNode" presStyleLbl="node1" presStyleIdx="5" presStyleCnt="11" custLinFactNeighborX="369" custLinFactNeighborY="26786">
        <dgm:presLayoutVars>
          <dgm:bulletEnabled val="1"/>
        </dgm:presLayoutVars>
      </dgm:prSet>
      <dgm:spPr/>
    </dgm:pt>
    <dgm:pt modelId="{CA235532-D7C8-4E49-80D3-AD00892BB29E}" type="pres">
      <dgm:prSet presAssocID="{CF37A4F5-2FAF-4BDE-B8E3-71700EF9C647}" presName="aSpace2" presStyleCnt="0"/>
      <dgm:spPr/>
    </dgm:pt>
    <dgm:pt modelId="{5964F816-8950-4EAB-A9AA-9B063C2240AA}" type="pres">
      <dgm:prSet presAssocID="{63FBF9B1-C558-4C5A-8FB4-C3C3DB76AE4A}" presName="childNode" presStyleLbl="node1" presStyleIdx="6" presStyleCnt="11">
        <dgm:presLayoutVars>
          <dgm:bulletEnabled val="1"/>
        </dgm:presLayoutVars>
      </dgm:prSet>
      <dgm:spPr/>
    </dgm:pt>
    <dgm:pt modelId="{FD0A92E2-2B2E-4D78-AFDA-523222D07082}" type="pres">
      <dgm:prSet presAssocID="{63FBF9B1-C558-4C5A-8FB4-C3C3DB76AE4A}" presName="aSpace2" presStyleCnt="0"/>
      <dgm:spPr/>
    </dgm:pt>
    <dgm:pt modelId="{EB61EC93-4327-4CED-BE2C-3F0C39930E41}" type="pres">
      <dgm:prSet presAssocID="{E9AC504D-D953-425A-8A75-1BF0491D6C94}" presName="childNode" presStyleLbl="node1" presStyleIdx="7" presStyleCnt="11">
        <dgm:presLayoutVars>
          <dgm:bulletEnabled val="1"/>
        </dgm:presLayoutVars>
      </dgm:prSet>
      <dgm:spPr/>
    </dgm:pt>
    <dgm:pt modelId="{4C9953D3-0FFC-4955-97A8-ED0850E29756}" type="pres">
      <dgm:prSet presAssocID="{E9AC504D-D953-425A-8A75-1BF0491D6C94}" presName="aSpace2" presStyleCnt="0"/>
      <dgm:spPr/>
    </dgm:pt>
    <dgm:pt modelId="{558EE75A-2180-45E2-96AB-E9CC51502F70}" type="pres">
      <dgm:prSet presAssocID="{4F773702-846B-46F6-8A42-C2A572368CB8}" presName="childNode" presStyleLbl="node1" presStyleIdx="8" presStyleCnt="11">
        <dgm:presLayoutVars>
          <dgm:bulletEnabled val="1"/>
        </dgm:presLayoutVars>
      </dgm:prSet>
      <dgm:spPr/>
    </dgm:pt>
    <dgm:pt modelId="{54706AB8-2E88-41DD-AE34-7D9D70B01A82}" type="pres">
      <dgm:prSet presAssocID="{582FFBDE-84BE-4DC4-8425-71F1959787C4}" presName="aSpace" presStyleCnt="0"/>
      <dgm:spPr/>
    </dgm:pt>
    <dgm:pt modelId="{D16E377A-9967-4966-B134-2C49D12A12C3}" type="pres">
      <dgm:prSet presAssocID="{420FB6E8-F04D-4FBA-AD90-1B7B989A6495}" presName="compNode" presStyleCnt="0"/>
      <dgm:spPr/>
    </dgm:pt>
    <dgm:pt modelId="{2946716E-5E45-42E6-AC74-83BAC60A93FB}" type="pres">
      <dgm:prSet presAssocID="{420FB6E8-F04D-4FBA-AD90-1B7B989A6495}" presName="aNode" presStyleLbl="bgShp" presStyleIdx="2" presStyleCnt="3" custScaleY="100000"/>
      <dgm:spPr/>
    </dgm:pt>
    <dgm:pt modelId="{7255F7FF-289D-4983-8E2A-F42597D9E7CB}" type="pres">
      <dgm:prSet presAssocID="{420FB6E8-F04D-4FBA-AD90-1B7B989A6495}" presName="textNode" presStyleLbl="bgShp" presStyleIdx="2" presStyleCnt="3"/>
      <dgm:spPr/>
    </dgm:pt>
    <dgm:pt modelId="{63F24CF9-1926-4716-83A1-75CAAC0145B5}" type="pres">
      <dgm:prSet presAssocID="{420FB6E8-F04D-4FBA-AD90-1B7B989A6495}" presName="compChildNode" presStyleCnt="0"/>
      <dgm:spPr/>
    </dgm:pt>
    <dgm:pt modelId="{4B7AAD7B-F00A-424C-961E-7061953E59CA}" type="pres">
      <dgm:prSet presAssocID="{420FB6E8-F04D-4FBA-AD90-1B7B989A6495}" presName="theInnerList" presStyleCnt="0"/>
      <dgm:spPr/>
    </dgm:pt>
    <dgm:pt modelId="{24F0D30E-EC78-4071-A113-18FD1DD3A3A5}" type="pres">
      <dgm:prSet presAssocID="{C09494DC-3DFF-432E-A84E-4AC6DA4E8638}" presName="childNode" presStyleLbl="node1" presStyleIdx="9" presStyleCnt="11" custScaleY="225065">
        <dgm:presLayoutVars>
          <dgm:bulletEnabled val="1"/>
        </dgm:presLayoutVars>
      </dgm:prSet>
      <dgm:spPr/>
    </dgm:pt>
    <dgm:pt modelId="{95319AE3-1CBB-402B-9F22-44777AAA1B39}" type="pres">
      <dgm:prSet presAssocID="{C09494DC-3DFF-432E-A84E-4AC6DA4E8638}" presName="aSpace2" presStyleCnt="0"/>
      <dgm:spPr/>
    </dgm:pt>
    <dgm:pt modelId="{DFAFF7EC-5331-46BC-976E-E53FE0A46389}" type="pres">
      <dgm:prSet presAssocID="{BEFCD870-519D-4E65-870D-BD4D758F8AEF}" presName="childNode" presStyleLbl="node1" presStyleIdx="10" presStyleCnt="11">
        <dgm:presLayoutVars>
          <dgm:bulletEnabled val="1"/>
        </dgm:presLayoutVars>
      </dgm:prSet>
      <dgm:spPr/>
    </dgm:pt>
  </dgm:ptLst>
  <dgm:cxnLst>
    <dgm:cxn modelId="{360F5C1C-8535-4DD2-8B75-6E6496D97467}" type="presOf" srcId="{63FBF9B1-C558-4C5A-8FB4-C3C3DB76AE4A}" destId="{5964F816-8950-4EAB-A9AA-9B063C2240AA}" srcOrd="0" destOrd="0" presId="urn:microsoft.com/office/officeart/2005/8/layout/lProcess2"/>
    <dgm:cxn modelId="{9D03D41F-BDDC-44A2-BACB-2A43A0416762}" srcId="{582FFBDE-84BE-4DC4-8425-71F1959787C4}" destId="{63FBF9B1-C558-4C5A-8FB4-C3C3DB76AE4A}" srcOrd="1" destOrd="0" parTransId="{B636E955-52B3-486F-8DD5-F04A72F6D923}" sibTransId="{08C5863A-3581-4787-8BAF-C2695616E31B}"/>
    <dgm:cxn modelId="{A2EEF324-001F-4245-A514-9A70D8CAC2F1}" srcId="{420FB6E8-F04D-4FBA-AD90-1B7B989A6495}" destId="{BEFCD870-519D-4E65-870D-BD4D758F8AEF}" srcOrd="1" destOrd="0" parTransId="{49DF373D-002F-45B7-B90A-82DF60071947}" sibTransId="{18B40991-9FDB-4260-A459-5C13D26F1EAA}"/>
    <dgm:cxn modelId="{06070426-FF8D-4296-9B46-124C94303EC6}" srcId="{582FFBDE-84BE-4DC4-8425-71F1959787C4}" destId="{E9AC504D-D953-425A-8A75-1BF0491D6C94}" srcOrd="2" destOrd="0" parTransId="{25ADCB38-C285-4CA0-8A87-A75812C0D3BB}" sibTransId="{420809F2-A784-473A-B445-F5B3F9056C3F}"/>
    <dgm:cxn modelId="{C6B9322D-4E61-4CF8-BB78-C0F8DE7A1409}" srcId="{E43B3BFB-350C-4DF4-8C3A-F48D97B5306E}" destId="{A1B76F68-3D3C-48D1-A74A-A81031B51BED}" srcOrd="0" destOrd="0" parTransId="{9313DCF7-93A3-48D9-8352-F4F8A259140C}" sibTransId="{338C6C50-6005-44C9-BAD3-224F555B0E96}"/>
    <dgm:cxn modelId="{960D3535-769D-4A94-8395-926F460E3A42}" type="presOf" srcId="{1BA82C26-A556-419C-AC6D-1D7AE8703D94}" destId="{ADB6C595-ED89-4BE8-A19B-296AA08412F0}" srcOrd="0" destOrd="0" presId="urn:microsoft.com/office/officeart/2005/8/layout/lProcess2"/>
    <dgm:cxn modelId="{F4AE2444-B4F8-4EC5-A94E-1338C97F6AE6}" type="presOf" srcId="{420FB6E8-F04D-4FBA-AD90-1B7B989A6495}" destId="{7255F7FF-289D-4983-8E2A-F42597D9E7CB}" srcOrd="1" destOrd="0" presId="urn:microsoft.com/office/officeart/2005/8/layout/lProcess2"/>
    <dgm:cxn modelId="{C1196B46-0646-4272-A1A2-2E0345D0D4B4}" srcId="{582FFBDE-84BE-4DC4-8425-71F1959787C4}" destId="{4F773702-846B-46F6-8A42-C2A572368CB8}" srcOrd="3" destOrd="0" parTransId="{F8E2DF7F-E4C5-4E4E-8109-592277A60132}" sibTransId="{E0A4C23A-7FD8-4A66-A3B1-90CB2DB6E360}"/>
    <dgm:cxn modelId="{65D78648-FF50-4FB4-B638-6949A3446138}" srcId="{7B9432D1-7998-404A-9212-F57804BAEA5A}" destId="{582FFBDE-84BE-4DC4-8425-71F1959787C4}" srcOrd="1" destOrd="0" parTransId="{58778C8B-888E-4565-8F2B-19EE9A2D1869}" sibTransId="{712B1D71-3322-43C9-BEAA-02366AB0E6A4}"/>
    <dgm:cxn modelId="{30A53355-AE82-4BD4-8349-46294791285A}" srcId="{7B9432D1-7998-404A-9212-F57804BAEA5A}" destId="{E43B3BFB-350C-4DF4-8C3A-F48D97B5306E}" srcOrd="0" destOrd="0" parTransId="{CFA62A1F-9923-41B2-ADEA-8431C3FA7964}" sibTransId="{6BA25EFD-6242-422B-BF1A-1A69172ED62C}"/>
    <dgm:cxn modelId="{24C0A85E-F899-46CD-98F5-D6FB1624199F}" type="presOf" srcId="{A636F8C8-36F1-47C4-AD83-B44D2C5953E1}" destId="{6EF50A6E-DEEA-476C-AC44-37BDE6D48371}" srcOrd="0" destOrd="0" presId="urn:microsoft.com/office/officeart/2005/8/layout/lProcess2"/>
    <dgm:cxn modelId="{5299B75F-404C-492E-8593-756FE55CED96}" type="presOf" srcId="{C09494DC-3DFF-432E-A84E-4AC6DA4E8638}" destId="{24F0D30E-EC78-4071-A113-18FD1DD3A3A5}" srcOrd="0" destOrd="0" presId="urn:microsoft.com/office/officeart/2005/8/layout/lProcess2"/>
    <dgm:cxn modelId="{1075FA65-B679-4719-B611-3EC9CBEB9E21}" srcId="{E43B3BFB-350C-4DF4-8C3A-F48D97B5306E}" destId="{F937EDB2-B20B-4A39-A298-1532C0736F99}" srcOrd="1" destOrd="0" parTransId="{90E8CC78-C237-40A4-86D1-23615F980B80}" sibTransId="{096E4B26-22C8-4898-96D8-2ECC0242D089}"/>
    <dgm:cxn modelId="{86ED3C7A-BDBF-43BE-8DDE-32445E9D62E8}" type="presOf" srcId="{CF37A4F5-2FAF-4BDE-B8E3-71700EF9C647}" destId="{943D1F26-BB12-4AB3-9892-B75E152E9C15}" srcOrd="0" destOrd="0" presId="urn:microsoft.com/office/officeart/2005/8/layout/lProcess2"/>
    <dgm:cxn modelId="{FCB2947B-120C-4A6C-87DE-D61134F15CD1}" type="presOf" srcId="{582FFBDE-84BE-4DC4-8425-71F1959787C4}" destId="{546D6001-A6E3-47C2-8EB6-5FD056214A08}" srcOrd="1" destOrd="0" presId="urn:microsoft.com/office/officeart/2005/8/layout/lProcess2"/>
    <dgm:cxn modelId="{95319F7D-8378-4230-8061-C073746358F3}" srcId="{7B9432D1-7998-404A-9212-F57804BAEA5A}" destId="{420FB6E8-F04D-4FBA-AD90-1B7B989A6495}" srcOrd="2" destOrd="0" parTransId="{6FE69A2F-94AD-44C2-98EC-B8AA706D773E}" sibTransId="{7087B6D2-8CBA-4725-80EF-842D9440EC52}"/>
    <dgm:cxn modelId="{251BAC88-7EAD-4892-95FC-86506C275ADD}" type="presOf" srcId="{E43B3BFB-350C-4DF4-8C3A-F48D97B5306E}" destId="{FC7E96A9-A3EF-4968-A125-CE269FA33514}" srcOrd="0" destOrd="0" presId="urn:microsoft.com/office/officeart/2005/8/layout/lProcess2"/>
    <dgm:cxn modelId="{892D0495-8586-42A4-B746-E85382102077}" type="presOf" srcId="{4F773702-846B-46F6-8A42-C2A572368CB8}" destId="{558EE75A-2180-45E2-96AB-E9CC51502F70}" srcOrd="0" destOrd="0" presId="urn:microsoft.com/office/officeart/2005/8/layout/lProcess2"/>
    <dgm:cxn modelId="{353158A7-82DA-4892-8C52-C45C431881EA}" type="presOf" srcId="{7B9432D1-7998-404A-9212-F57804BAEA5A}" destId="{6D432F17-68FF-4CC4-AAA1-6F27D20D4445}" srcOrd="0" destOrd="0" presId="urn:microsoft.com/office/officeart/2005/8/layout/lProcess2"/>
    <dgm:cxn modelId="{AA51DCB1-57C5-4F6E-8682-5C76F36425DD}" srcId="{E43B3BFB-350C-4DF4-8C3A-F48D97B5306E}" destId="{1BA82C26-A556-419C-AC6D-1D7AE8703D94}" srcOrd="3" destOrd="0" parTransId="{EFA48EEF-AABB-42D8-9E6E-D0C42854DF6F}" sibTransId="{F3D5C18C-E769-47CF-9D76-B49F1E944ABA}"/>
    <dgm:cxn modelId="{8FAB65B2-662A-4900-8B11-C4A8C4B2AFDE}" type="presOf" srcId="{BEFCD870-519D-4E65-870D-BD4D758F8AEF}" destId="{DFAFF7EC-5331-46BC-976E-E53FE0A46389}" srcOrd="0" destOrd="0" presId="urn:microsoft.com/office/officeart/2005/8/layout/lProcess2"/>
    <dgm:cxn modelId="{A07315B5-7BA4-40BB-999C-D4128E58134B}" type="presOf" srcId="{F937EDB2-B20B-4A39-A298-1532C0736F99}" destId="{4EA708EA-763A-47A3-BC02-B6B010547C76}" srcOrd="0" destOrd="0" presId="urn:microsoft.com/office/officeart/2005/8/layout/lProcess2"/>
    <dgm:cxn modelId="{89113DB7-F8B7-4075-A78A-E7638553FF30}" type="presOf" srcId="{A1B76F68-3D3C-48D1-A74A-A81031B51BED}" destId="{22F9121A-DF84-47A8-9826-7175286EF9FE}" srcOrd="0" destOrd="0" presId="urn:microsoft.com/office/officeart/2005/8/layout/lProcess2"/>
    <dgm:cxn modelId="{FB64B9B7-73A8-4F52-9F8C-45FD6431EF41}" srcId="{E43B3BFB-350C-4DF4-8C3A-F48D97B5306E}" destId="{34088F86-92C9-4408-BDE8-8EF8CAA65FD9}" srcOrd="2" destOrd="0" parTransId="{F12EE82D-0B76-4292-BF90-E8712DD1EDF2}" sibTransId="{913D6423-C9E5-4C77-B55B-EC6BACEEDD5D}"/>
    <dgm:cxn modelId="{0F2F5EBD-A851-49CF-9D95-CD2C2BCE4490}" srcId="{E43B3BFB-350C-4DF4-8C3A-F48D97B5306E}" destId="{A636F8C8-36F1-47C4-AD83-B44D2C5953E1}" srcOrd="4" destOrd="0" parTransId="{F0EB287E-2D9F-4722-AA44-F119DD6EDA21}" sibTransId="{A3E7E073-F2ED-49B3-813B-F8D90EF67EEC}"/>
    <dgm:cxn modelId="{F45773C8-4050-49C7-B819-726CBBA51FA8}" type="presOf" srcId="{582FFBDE-84BE-4DC4-8425-71F1959787C4}" destId="{5196D9BE-0854-4FBC-AAA5-6E7F1FF46B04}" srcOrd="0" destOrd="0" presId="urn:microsoft.com/office/officeart/2005/8/layout/lProcess2"/>
    <dgm:cxn modelId="{A8CB0ED3-0EE2-4A9D-89DA-AE36EA50A340}" srcId="{420FB6E8-F04D-4FBA-AD90-1B7B989A6495}" destId="{C09494DC-3DFF-432E-A84E-4AC6DA4E8638}" srcOrd="0" destOrd="0" parTransId="{6DD2B6DA-E4D1-43EC-98EE-63832A5E3BB9}" sibTransId="{9EFC18E6-C414-47FC-9413-A334B5494DA2}"/>
    <dgm:cxn modelId="{1E91AFD6-5AC8-498E-90D6-51705223027E}" type="presOf" srcId="{34088F86-92C9-4408-BDE8-8EF8CAA65FD9}" destId="{ABB735C5-DC6B-4A8C-BC72-C22D9D905363}" srcOrd="0" destOrd="0" presId="urn:microsoft.com/office/officeart/2005/8/layout/lProcess2"/>
    <dgm:cxn modelId="{17A9C5E7-8B8E-47C1-97A6-5EE679E361E1}" type="presOf" srcId="{420FB6E8-F04D-4FBA-AD90-1B7B989A6495}" destId="{2946716E-5E45-42E6-AC74-83BAC60A93FB}" srcOrd="0" destOrd="0" presId="urn:microsoft.com/office/officeart/2005/8/layout/lProcess2"/>
    <dgm:cxn modelId="{C077C6F0-7D78-4F74-B5EF-13A555CCAC65}" srcId="{582FFBDE-84BE-4DC4-8425-71F1959787C4}" destId="{CF37A4F5-2FAF-4BDE-B8E3-71700EF9C647}" srcOrd="0" destOrd="0" parTransId="{670775C9-2718-4859-9F41-A1BED715F0F5}" sibTransId="{072A1454-200B-4345-9621-E16D3CA3AE75}"/>
    <dgm:cxn modelId="{ACE66BF3-58D5-4593-A1CB-6FFDACE88584}" type="presOf" srcId="{E9AC504D-D953-425A-8A75-1BF0491D6C94}" destId="{EB61EC93-4327-4CED-BE2C-3F0C39930E41}" srcOrd="0" destOrd="0" presId="urn:microsoft.com/office/officeart/2005/8/layout/lProcess2"/>
    <dgm:cxn modelId="{4D7A1EF7-6569-48C9-AA18-7DDC42CDCAA1}" type="presOf" srcId="{E43B3BFB-350C-4DF4-8C3A-F48D97B5306E}" destId="{3750D81B-3D8A-4B6E-B11E-E0AE274BA458}" srcOrd="1" destOrd="0" presId="urn:microsoft.com/office/officeart/2005/8/layout/lProcess2"/>
    <dgm:cxn modelId="{DA5E08F3-66D8-4A8A-9828-6C4EA53EFF2B}" type="presParOf" srcId="{6D432F17-68FF-4CC4-AAA1-6F27D20D4445}" destId="{5BFEC5FE-D274-42B1-AE30-62EBC8A0180B}" srcOrd="0" destOrd="0" presId="urn:microsoft.com/office/officeart/2005/8/layout/lProcess2"/>
    <dgm:cxn modelId="{A22987AA-D345-4D23-8AAD-0DCD70388386}" type="presParOf" srcId="{5BFEC5FE-D274-42B1-AE30-62EBC8A0180B}" destId="{FC7E96A9-A3EF-4968-A125-CE269FA33514}" srcOrd="0" destOrd="0" presId="urn:microsoft.com/office/officeart/2005/8/layout/lProcess2"/>
    <dgm:cxn modelId="{8955C333-4A96-42AE-BC42-848719B481C4}" type="presParOf" srcId="{5BFEC5FE-D274-42B1-AE30-62EBC8A0180B}" destId="{3750D81B-3D8A-4B6E-B11E-E0AE274BA458}" srcOrd="1" destOrd="0" presId="urn:microsoft.com/office/officeart/2005/8/layout/lProcess2"/>
    <dgm:cxn modelId="{E60D64AD-C9E4-43C1-A421-50C8A5673460}" type="presParOf" srcId="{5BFEC5FE-D274-42B1-AE30-62EBC8A0180B}" destId="{94086725-6CB1-49CE-9CA3-386ED31C8144}" srcOrd="2" destOrd="0" presId="urn:microsoft.com/office/officeart/2005/8/layout/lProcess2"/>
    <dgm:cxn modelId="{B0AF3B35-FA7C-498B-88F3-7CDB175B43A4}" type="presParOf" srcId="{94086725-6CB1-49CE-9CA3-386ED31C8144}" destId="{34DBB527-61A0-4161-A9C5-B3D52246D82D}" srcOrd="0" destOrd="0" presId="urn:microsoft.com/office/officeart/2005/8/layout/lProcess2"/>
    <dgm:cxn modelId="{808FAE41-ED3C-4282-8CF2-009281D2A4DA}" type="presParOf" srcId="{34DBB527-61A0-4161-A9C5-B3D52246D82D}" destId="{22F9121A-DF84-47A8-9826-7175286EF9FE}" srcOrd="0" destOrd="0" presId="urn:microsoft.com/office/officeart/2005/8/layout/lProcess2"/>
    <dgm:cxn modelId="{5F392B70-B5C3-4861-9D56-BA714F065DAE}" type="presParOf" srcId="{34DBB527-61A0-4161-A9C5-B3D52246D82D}" destId="{6F05AC2B-1DAD-4457-8245-FE4B29D82FED}" srcOrd="1" destOrd="0" presId="urn:microsoft.com/office/officeart/2005/8/layout/lProcess2"/>
    <dgm:cxn modelId="{8F3068D1-6663-437A-993E-5BDC2C4CE8E0}" type="presParOf" srcId="{34DBB527-61A0-4161-A9C5-B3D52246D82D}" destId="{4EA708EA-763A-47A3-BC02-B6B010547C76}" srcOrd="2" destOrd="0" presId="urn:microsoft.com/office/officeart/2005/8/layout/lProcess2"/>
    <dgm:cxn modelId="{FB82D716-77E5-452C-885D-C8872F0CDF5D}" type="presParOf" srcId="{34DBB527-61A0-4161-A9C5-B3D52246D82D}" destId="{14A5B04B-9297-484C-B407-42D63BC64522}" srcOrd="3" destOrd="0" presId="urn:microsoft.com/office/officeart/2005/8/layout/lProcess2"/>
    <dgm:cxn modelId="{0F6CCA9B-D7E3-4A5F-AC25-E81FEACA9869}" type="presParOf" srcId="{34DBB527-61A0-4161-A9C5-B3D52246D82D}" destId="{ABB735C5-DC6B-4A8C-BC72-C22D9D905363}" srcOrd="4" destOrd="0" presId="urn:microsoft.com/office/officeart/2005/8/layout/lProcess2"/>
    <dgm:cxn modelId="{44D72198-F082-42BB-8C88-5BC6FD9376ED}" type="presParOf" srcId="{34DBB527-61A0-4161-A9C5-B3D52246D82D}" destId="{84593B88-E266-48A6-AC5E-8A4A7CE33CE7}" srcOrd="5" destOrd="0" presId="urn:microsoft.com/office/officeart/2005/8/layout/lProcess2"/>
    <dgm:cxn modelId="{BF80D97C-968C-47F9-A1E3-7D68A095E76C}" type="presParOf" srcId="{34DBB527-61A0-4161-A9C5-B3D52246D82D}" destId="{ADB6C595-ED89-4BE8-A19B-296AA08412F0}" srcOrd="6" destOrd="0" presId="urn:microsoft.com/office/officeart/2005/8/layout/lProcess2"/>
    <dgm:cxn modelId="{EFCBEB14-B3E6-42D4-A215-1127544F91DF}" type="presParOf" srcId="{34DBB527-61A0-4161-A9C5-B3D52246D82D}" destId="{D26CC704-3D24-4166-98C3-01C9C9109D28}" srcOrd="7" destOrd="0" presId="urn:microsoft.com/office/officeart/2005/8/layout/lProcess2"/>
    <dgm:cxn modelId="{9FE71BAB-4F7D-406E-9BBE-939F2F0F7E9E}" type="presParOf" srcId="{34DBB527-61A0-4161-A9C5-B3D52246D82D}" destId="{6EF50A6E-DEEA-476C-AC44-37BDE6D48371}" srcOrd="8" destOrd="0" presId="urn:microsoft.com/office/officeart/2005/8/layout/lProcess2"/>
    <dgm:cxn modelId="{2D32E32C-E685-4120-88C8-5CC5308A31BB}" type="presParOf" srcId="{6D432F17-68FF-4CC4-AAA1-6F27D20D4445}" destId="{A7F75001-2BE8-43EE-BED7-33CEF2935387}" srcOrd="1" destOrd="0" presId="urn:microsoft.com/office/officeart/2005/8/layout/lProcess2"/>
    <dgm:cxn modelId="{560D09D6-8BAD-4BD5-B165-2A2E206CB2D8}" type="presParOf" srcId="{6D432F17-68FF-4CC4-AAA1-6F27D20D4445}" destId="{F374DE93-F001-453A-9993-6016C28A71DF}" srcOrd="2" destOrd="0" presId="urn:microsoft.com/office/officeart/2005/8/layout/lProcess2"/>
    <dgm:cxn modelId="{4259987A-CC06-4CE0-A202-DBF7C33B9B25}" type="presParOf" srcId="{F374DE93-F001-453A-9993-6016C28A71DF}" destId="{5196D9BE-0854-4FBC-AAA5-6E7F1FF46B04}" srcOrd="0" destOrd="0" presId="urn:microsoft.com/office/officeart/2005/8/layout/lProcess2"/>
    <dgm:cxn modelId="{C3D75143-3655-4E54-904F-834DF58E0CDD}" type="presParOf" srcId="{F374DE93-F001-453A-9993-6016C28A71DF}" destId="{546D6001-A6E3-47C2-8EB6-5FD056214A08}" srcOrd="1" destOrd="0" presId="urn:microsoft.com/office/officeart/2005/8/layout/lProcess2"/>
    <dgm:cxn modelId="{A3B4B8A2-AE27-48B9-B25E-2439E6C98C94}" type="presParOf" srcId="{F374DE93-F001-453A-9993-6016C28A71DF}" destId="{DE94D63C-E60E-4674-BF73-EE36CB6489BD}" srcOrd="2" destOrd="0" presId="urn:microsoft.com/office/officeart/2005/8/layout/lProcess2"/>
    <dgm:cxn modelId="{23DC02FE-D8CD-4B8A-8F99-100B1EC7128F}" type="presParOf" srcId="{DE94D63C-E60E-4674-BF73-EE36CB6489BD}" destId="{4C61B943-7DFF-4A03-B6E4-38612594878C}" srcOrd="0" destOrd="0" presId="urn:microsoft.com/office/officeart/2005/8/layout/lProcess2"/>
    <dgm:cxn modelId="{91BEAA0E-52D0-47D5-9CB7-6C3527B1E2B6}" type="presParOf" srcId="{4C61B943-7DFF-4A03-B6E4-38612594878C}" destId="{943D1F26-BB12-4AB3-9892-B75E152E9C15}" srcOrd="0" destOrd="0" presId="urn:microsoft.com/office/officeart/2005/8/layout/lProcess2"/>
    <dgm:cxn modelId="{90C3CD63-8EFE-4402-A4AA-0ADEF1320182}" type="presParOf" srcId="{4C61B943-7DFF-4A03-B6E4-38612594878C}" destId="{CA235532-D7C8-4E49-80D3-AD00892BB29E}" srcOrd="1" destOrd="0" presId="urn:microsoft.com/office/officeart/2005/8/layout/lProcess2"/>
    <dgm:cxn modelId="{68ACB4AD-AA3E-4585-8F2C-E26AFF08CD82}" type="presParOf" srcId="{4C61B943-7DFF-4A03-B6E4-38612594878C}" destId="{5964F816-8950-4EAB-A9AA-9B063C2240AA}" srcOrd="2" destOrd="0" presId="urn:microsoft.com/office/officeart/2005/8/layout/lProcess2"/>
    <dgm:cxn modelId="{B9E3E2D9-5774-4B96-AC59-A66F3BACA410}" type="presParOf" srcId="{4C61B943-7DFF-4A03-B6E4-38612594878C}" destId="{FD0A92E2-2B2E-4D78-AFDA-523222D07082}" srcOrd="3" destOrd="0" presId="urn:microsoft.com/office/officeart/2005/8/layout/lProcess2"/>
    <dgm:cxn modelId="{76AD3816-4A06-45DD-8783-035C296192FE}" type="presParOf" srcId="{4C61B943-7DFF-4A03-B6E4-38612594878C}" destId="{EB61EC93-4327-4CED-BE2C-3F0C39930E41}" srcOrd="4" destOrd="0" presId="urn:microsoft.com/office/officeart/2005/8/layout/lProcess2"/>
    <dgm:cxn modelId="{10393316-141E-44FD-8050-D940F9E7B409}" type="presParOf" srcId="{4C61B943-7DFF-4A03-B6E4-38612594878C}" destId="{4C9953D3-0FFC-4955-97A8-ED0850E29756}" srcOrd="5" destOrd="0" presId="urn:microsoft.com/office/officeart/2005/8/layout/lProcess2"/>
    <dgm:cxn modelId="{DDCD662D-1DC4-42EB-BAB3-C3CFE340E494}" type="presParOf" srcId="{4C61B943-7DFF-4A03-B6E4-38612594878C}" destId="{558EE75A-2180-45E2-96AB-E9CC51502F70}" srcOrd="6" destOrd="0" presId="urn:microsoft.com/office/officeart/2005/8/layout/lProcess2"/>
    <dgm:cxn modelId="{C4094EF1-21AF-4892-8A2E-E9D433323ECC}" type="presParOf" srcId="{6D432F17-68FF-4CC4-AAA1-6F27D20D4445}" destId="{54706AB8-2E88-41DD-AE34-7D9D70B01A82}" srcOrd="3" destOrd="0" presId="urn:microsoft.com/office/officeart/2005/8/layout/lProcess2"/>
    <dgm:cxn modelId="{9836C542-443B-48E8-9C30-EC753D2E54D3}" type="presParOf" srcId="{6D432F17-68FF-4CC4-AAA1-6F27D20D4445}" destId="{D16E377A-9967-4966-B134-2C49D12A12C3}" srcOrd="4" destOrd="0" presId="urn:microsoft.com/office/officeart/2005/8/layout/lProcess2"/>
    <dgm:cxn modelId="{4E7133A1-6E16-4564-BD1B-B8E467F7C851}" type="presParOf" srcId="{D16E377A-9967-4966-B134-2C49D12A12C3}" destId="{2946716E-5E45-42E6-AC74-83BAC60A93FB}" srcOrd="0" destOrd="0" presId="urn:microsoft.com/office/officeart/2005/8/layout/lProcess2"/>
    <dgm:cxn modelId="{370CEBDA-A141-4781-86B7-3660F8ED1EC7}" type="presParOf" srcId="{D16E377A-9967-4966-B134-2C49D12A12C3}" destId="{7255F7FF-289D-4983-8E2A-F42597D9E7CB}" srcOrd="1" destOrd="0" presId="urn:microsoft.com/office/officeart/2005/8/layout/lProcess2"/>
    <dgm:cxn modelId="{FB6EDD7F-0591-4924-9E7A-FA08317F0DA0}" type="presParOf" srcId="{D16E377A-9967-4966-B134-2C49D12A12C3}" destId="{63F24CF9-1926-4716-83A1-75CAAC0145B5}" srcOrd="2" destOrd="0" presId="urn:microsoft.com/office/officeart/2005/8/layout/lProcess2"/>
    <dgm:cxn modelId="{6688C10A-6896-494B-A2D4-EB9E139416B5}" type="presParOf" srcId="{63F24CF9-1926-4716-83A1-75CAAC0145B5}" destId="{4B7AAD7B-F00A-424C-961E-7061953E59CA}" srcOrd="0" destOrd="0" presId="urn:microsoft.com/office/officeart/2005/8/layout/lProcess2"/>
    <dgm:cxn modelId="{E90EEB8A-3E5D-428C-B57E-F5098DA75E34}" type="presParOf" srcId="{4B7AAD7B-F00A-424C-961E-7061953E59CA}" destId="{24F0D30E-EC78-4071-A113-18FD1DD3A3A5}" srcOrd="0" destOrd="0" presId="urn:microsoft.com/office/officeart/2005/8/layout/lProcess2"/>
    <dgm:cxn modelId="{F9187B42-7950-4542-ADC9-11BB1C36E7A2}" type="presParOf" srcId="{4B7AAD7B-F00A-424C-961E-7061953E59CA}" destId="{95319AE3-1CBB-402B-9F22-44777AAA1B39}" srcOrd="1" destOrd="0" presId="urn:microsoft.com/office/officeart/2005/8/layout/lProcess2"/>
    <dgm:cxn modelId="{5F1820CC-F3FC-4D93-B7F1-49F51B138141}" type="presParOf" srcId="{4B7AAD7B-F00A-424C-961E-7061953E59CA}" destId="{DFAFF7EC-5331-46BC-976E-E53FE0A46389}" srcOrd="2" destOrd="0" presId="urn:microsoft.com/office/officeart/2005/8/layout/lProcess2"/>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E96A9-A3EF-4968-A125-CE269FA33514}">
      <dsp:nvSpPr>
        <dsp:cNvPr id="0" name=""/>
        <dsp:cNvSpPr/>
      </dsp:nvSpPr>
      <dsp:spPr>
        <a:xfrm>
          <a:off x="858" y="0"/>
          <a:ext cx="2231026" cy="441204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Breach Response</a:t>
          </a:r>
        </a:p>
      </dsp:txBody>
      <dsp:txXfrm>
        <a:off x="858" y="0"/>
        <a:ext cx="2231026" cy="1323612"/>
      </dsp:txXfrm>
    </dsp:sp>
    <dsp:sp modelId="{22F9121A-DF84-47A8-9826-7175286EF9FE}">
      <dsp:nvSpPr>
        <dsp:cNvPr id="0" name=""/>
        <dsp:cNvSpPr/>
      </dsp:nvSpPr>
      <dsp:spPr>
        <a:xfrm>
          <a:off x="236008" y="1402187"/>
          <a:ext cx="1784821" cy="51041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Legal Services</a:t>
          </a:r>
        </a:p>
      </dsp:txBody>
      <dsp:txXfrm>
        <a:off x="250957" y="1417136"/>
        <a:ext cx="1754923" cy="480513"/>
      </dsp:txXfrm>
    </dsp:sp>
    <dsp:sp modelId="{4EA708EA-763A-47A3-BC02-B6B010547C76}">
      <dsp:nvSpPr>
        <dsp:cNvPr id="0" name=""/>
        <dsp:cNvSpPr/>
      </dsp:nvSpPr>
      <dsp:spPr>
        <a:xfrm>
          <a:off x="236008" y="1991123"/>
          <a:ext cx="1784821" cy="51041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Forensics</a:t>
          </a:r>
        </a:p>
      </dsp:txBody>
      <dsp:txXfrm>
        <a:off x="250957" y="2006072"/>
        <a:ext cx="1754923" cy="480513"/>
      </dsp:txXfrm>
    </dsp:sp>
    <dsp:sp modelId="{ABB735C5-DC6B-4A8C-BC72-C22D9D905363}">
      <dsp:nvSpPr>
        <dsp:cNvPr id="0" name=""/>
        <dsp:cNvSpPr/>
      </dsp:nvSpPr>
      <dsp:spPr>
        <a:xfrm>
          <a:off x="236008" y="2580060"/>
          <a:ext cx="1784821" cy="51041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Notification</a:t>
          </a:r>
        </a:p>
      </dsp:txBody>
      <dsp:txXfrm>
        <a:off x="250957" y="2595009"/>
        <a:ext cx="1754923" cy="480513"/>
      </dsp:txXfrm>
    </dsp:sp>
    <dsp:sp modelId="{ADB6C595-ED89-4BE8-A19B-296AA08412F0}">
      <dsp:nvSpPr>
        <dsp:cNvPr id="0" name=""/>
        <dsp:cNvSpPr/>
      </dsp:nvSpPr>
      <dsp:spPr>
        <a:xfrm>
          <a:off x="236008" y="3168996"/>
          <a:ext cx="1784821" cy="51041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Credit Monitoring</a:t>
          </a:r>
        </a:p>
      </dsp:txBody>
      <dsp:txXfrm>
        <a:off x="250957" y="3183945"/>
        <a:ext cx="1754923" cy="480513"/>
      </dsp:txXfrm>
    </dsp:sp>
    <dsp:sp modelId="{6EF50A6E-DEEA-476C-AC44-37BDE6D48371}">
      <dsp:nvSpPr>
        <dsp:cNvPr id="0" name=""/>
        <dsp:cNvSpPr/>
      </dsp:nvSpPr>
      <dsp:spPr>
        <a:xfrm>
          <a:off x="236008" y="3757933"/>
          <a:ext cx="1784821" cy="51041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Public Relations</a:t>
          </a:r>
        </a:p>
      </dsp:txBody>
      <dsp:txXfrm>
        <a:off x="250957" y="3772882"/>
        <a:ext cx="1754923" cy="480513"/>
      </dsp:txXfrm>
    </dsp:sp>
    <dsp:sp modelId="{5196D9BE-0854-4FBC-AAA5-6E7F1FF46B04}">
      <dsp:nvSpPr>
        <dsp:cNvPr id="0" name=""/>
        <dsp:cNvSpPr/>
      </dsp:nvSpPr>
      <dsp:spPr>
        <a:xfrm>
          <a:off x="2399212" y="0"/>
          <a:ext cx="2231026" cy="441204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First-Party</a:t>
          </a:r>
        </a:p>
      </dsp:txBody>
      <dsp:txXfrm>
        <a:off x="2399212" y="0"/>
        <a:ext cx="2231026" cy="1323612"/>
      </dsp:txXfrm>
    </dsp:sp>
    <dsp:sp modelId="{943D1F26-BB12-4AB3-9892-B75E152E9C15}">
      <dsp:nvSpPr>
        <dsp:cNvPr id="0" name=""/>
        <dsp:cNvSpPr/>
      </dsp:nvSpPr>
      <dsp:spPr>
        <a:xfrm>
          <a:off x="2628900" y="1350207"/>
          <a:ext cx="1784821" cy="642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Extortion</a:t>
          </a:r>
        </a:p>
      </dsp:txBody>
      <dsp:txXfrm>
        <a:off x="2647725" y="1369032"/>
        <a:ext cx="1747171" cy="605090"/>
      </dsp:txXfrm>
    </dsp:sp>
    <dsp:sp modelId="{5964F816-8950-4EAB-A9AA-9B063C2240AA}">
      <dsp:nvSpPr>
        <dsp:cNvPr id="0" name=""/>
        <dsp:cNvSpPr/>
      </dsp:nvSpPr>
      <dsp:spPr>
        <a:xfrm>
          <a:off x="2622314" y="2065344"/>
          <a:ext cx="1784821" cy="642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Interruption</a:t>
          </a:r>
        </a:p>
      </dsp:txBody>
      <dsp:txXfrm>
        <a:off x="2641139" y="2084169"/>
        <a:ext cx="1747171" cy="605090"/>
      </dsp:txXfrm>
    </dsp:sp>
    <dsp:sp modelId="{EB61EC93-4327-4CED-BE2C-3F0C39930E41}">
      <dsp:nvSpPr>
        <dsp:cNvPr id="0" name=""/>
        <dsp:cNvSpPr/>
      </dsp:nvSpPr>
      <dsp:spPr>
        <a:xfrm>
          <a:off x="2622314" y="2806967"/>
          <a:ext cx="1784821" cy="642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Restoration</a:t>
          </a:r>
        </a:p>
      </dsp:txBody>
      <dsp:txXfrm>
        <a:off x="2641139" y="2825792"/>
        <a:ext cx="1747171" cy="605090"/>
      </dsp:txXfrm>
    </dsp:sp>
    <dsp:sp modelId="{558EE75A-2180-45E2-96AB-E9CC51502F70}">
      <dsp:nvSpPr>
        <dsp:cNvPr id="0" name=""/>
        <dsp:cNvSpPr/>
      </dsp:nvSpPr>
      <dsp:spPr>
        <a:xfrm>
          <a:off x="2622314" y="3548591"/>
          <a:ext cx="1784821" cy="642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Cyber Crime*</a:t>
          </a:r>
        </a:p>
      </dsp:txBody>
      <dsp:txXfrm>
        <a:off x="2641139" y="3567416"/>
        <a:ext cx="1747171" cy="605090"/>
      </dsp:txXfrm>
    </dsp:sp>
    <dsp:sp modelId="{2946716E-5E45-42E6-AC74-83BAC60A93FB}">
      <dsp:nvSpPr>
        <dsp:cNvPr id="0" name=""/>
        <dsp:cNvSpPr/>
      </dsp:nvSpPr>
      <dsp:spPr>
        <a:xfrm>
          <a:off x="4797565" y="0"/>
          <a:ext cx="2231026" cy="441204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Third-Party</a:t>
          </a:r>
        </a:p>
      </dsp:txBody>
      <dsp:txXfrm>
        <a:off x="4797565" y="0"/>
        <a:ext cx="2231026" cy="1323612"/>
      </dsp:txXfrm>
    </dsp:sp>
    <dsp:sp modelId="{24F0D30E-EC78-4071-A113-18FD1DD3A3A5}">
      <dsp:nvSpPr>
        <dsp:cNvPr id="0" name=""/>
        <dsp:cNvSpPr/>
      </dsp:nvSpPr>
      <dsp:spPr>
        <a:xfrm>
          <a:off x="5020668" y="1324941"/>
          <a:ext cx="1784821" cy="189411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Cyber, Privacy and Network Security Liability</a:t>
          </a:r>
        </a:p>
        <a:p>
          <a:pPr marL="0" lvl="0" indent="0" algn="ctr" defTabSz="711200">
            <a:lnSpc>
              <a:spcPct val="90000"/>
            </a:lnSpc>
            <a:spcBef>
              <a:spcPct val="0"/>
            </a:spcBef>
            <a:spcAft>
              <a:spcPct val="35000"/>
            </a:spcAft>
            <a:buNone/>
          </a:pPr>
          <a:r>
            <a:rPr lang="en-US" sz="1600" kern="1200" dirty="0"/>
            <a:t>+Regulatory</a:t>
          </a:r>
        </a:p>
        <a:p>
          <a:pPr marL="0" lvl="0" indent="0" algn="ctr" defTabSz="711200">
            <a:lnSpc>
              <a:spcPct val="90000"/>
            </a:lnSpc>
            <a:spcBef>
              <a:spcPct val="0"/>
            </a:spcBef>
            <a:spcAft>
              <a:spcPct val="35000"/>
            </a:spcAft>
            <a:buNone/>
          </a:pPr>
          <a:r>
            <a:rPr lang="en-US" sz="1600" kern="1200" dirty="0"/>
            <a:t>+ Payment Card</a:t>
          </a:r>
        </a:p>
      </dsp:txBody>
      <dsp:txXfrm>
        <a:off x="5072944" y="1377217"/>
        <a:ext cx="1680269" cy="1789559"/>
      </dsp:txXfrm>
    </dsp:sp>
    <dsp:sp modelId="{DFAFF7EC-5331-46BC-976E-E53FE0A46389}">
      <dsp:nvSpPr>
        <dsp:cNvPr id="0" name=""/>
        <dsp:cNvSpPr/>
      </dsp:nvSpPr>
      <dsp:spPr>
        <a:xfrm>
          <a:off x="5020668" y="3348527"/>
          <a:ext cx="1784821" cy="84158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Media Liability</a:t>
          </a:r>
        </a:p>
      </dsp:txBody>
      <dsp:txXfrm>
        <a:off x="5045317" y="3373176"/>
        <a:ext cx="1735523" cy="7922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6B4576-643C-40FF-A17D-4ECD62F52718}" type="datetimeFigureOut">
              <a:rPr lang="en-US" smtClean="0"/>
              <a:t>9/24/21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204023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B4576-643C-40FF-A17D-4ECD62F52718}" type="datetimeFigureOut">
              <a:rPr lang="en-US" smtClean="0"/>
              <a:t>9/24/21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1238857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B4576-643C-40FF-A17D-4ECD62F52718}" type="datetimeFigureOut">
              <a:rPr lang="en-US" smtClean="0"/>
              <a:t>9/24/21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2436768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rc-cover-bg.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3983985"/>
            <a:ext cx="7772400" cy="1470025"/>
          </a:xfrm>
        </p:spPr>
        <p:txBody>
          <a:bodyPr>
            <a:normAutofit/>
          </a:bodyPr>
          <a:lstStyle>
            <a:lvl1pPr>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5088362"/>
            <a:ext cx="6400800" cy="652713"/>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D18AA0B4-7218-AC4C-837A-C3D58F0BA5CC}" type="datetimeFigureOut">
              <a:rPr lang="en-US" smtClean="0"/>
              <a:pPr/>
              <a:t>9/24/21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E8FE4D9-7369-F548-8AEC-854125B8EEA7}" type="slidenum">
              <a:rPr lang="en-US" smtClean="0"/>
              <a:pPr/>
              <a:t>‹#›</a:t>
            </a:fld>
            <a:endParaRPr lang="en-US" dirty="0"/>
          </a:p>
        </p:txBody>
      </p:sp>
    </p:spTree>
    <p:extLst>
      <p:ext uri="{BB962C8B-B14F-4D97-AF65-F5344CB8AC3E}">
        <p14:creationId xmlns:p14="http://schemas.microsoft.com/office/powerpoint/2010/main" val="1660066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rc-inside-bg.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a:xfrm>
            <a:off x="423104" y="274638"/>
            <a:ext cx="8229600" cy="986799"/>
          </a:xfrm>
        </p:spPr>
        <p:txBody>
          <a:bodyPr>
            <a:normAutofit/>
          </a:bodyPr>
          <a:lstStyle>
            <a:lvl1pPr algn="l">
              <a:defRPr sz="3500">
                <a:solidFill>
                  <a:schemeClr val="accent1">
                    <a:lumMod val="90000"/>
                    <a:lumOff val="10000"/>
                  </a:schemeClr>
                </a:solidFill>
              </a:defRPr>
            </a:lvl1pPr>
          </a:lstStyle>
          <a:p>
            <a:r>
              <a:rPr lang="en-US" dirty="0"/>
              <a:t>Click to edit Master title style</a:t>
            </a:r>
          </a:p>
        </p:txBody>
      </p:sp>
      <p:sp>
        <p:nvSpPr>
          <p:cNvPr id="3" name="Content Placeholder 2"/>
          <p:cNvSpPr>
            <a:spLocks noGrp="1"/>
          </p:cNvSpPr>
          <p:nvPr>
            <p:ph idx="1"/>
          </p:nvPr>
        </p:nvSpPr>
        <p:spPr>
          <a:xfrm>
            <a:off x="9144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AA0B4-7218-AC4C-837A-C3D58F0BA5CC}" type="datetimeFigureOut">
              <a:rPr lang="en-US" smtClean="0">
                <a:solidFill>
                  <a:srgbClr val="282828">
                    <a:tint val="75000"/>
                  </a:srgbClr>
                </a:solidFill>
              </a:rPr>
              <a:pPr/>
              <a:t>9/24/21</a:t>
            </a:fld>
            <a:endParaRPr lang="en-US">
              <a:solidFill>
                <a:srgbClr val="282828">
                  <a:tint val="75000"/>
                </a:srgbClr>
              </a:solidFill>
            </a:endParaRPr>
          </a:p>
        </p:txBody>
      </p:sp>
      <p:sp>
        <p:nvSpPr>
          <p:cNvPr id="5" name="Footer Placeholder 4"/>
          <p:cNvSpPr>
            <a:spLocks noGrp="1"/>
          </p:cNvSpPr>
          <p:nvPr>
            <p:ph type="ftr" sz="quarter" idx="11"/>
          </p:nvPr>
        </p:nvSpPr>
        <p:spPr/>
        <p:txBody>
          <a:bodyPr/>
          <a:lstStyle/>
          <a:p>
            <a:endParaRPr lang="en-US">
              <a:solidFill>
                <a:srgbClr val="282828">
                  <a:tint val="75000"/>
                </a:srgbClr>
              </a:solidFill>
            </a:endParaRPr>
          </a:p>
        </p:txBody>
      </p:sp>
      <p:sp>
        <p:nvSpPr>
          <p:cNvPr id="6" name="Slide Number Placeholder 5"/>
          <p:cNvSpPr>
            <a:spLocks noGrp="1"/>
          </p:cNvSpPr>
          <p:nvPr>
            <p:ph type="sldNum" sz="quarter" idx="12"/>
          </p:nvPr>
        </p:nvSpPr>
        <p:spPr/>
        <p:txBody>
          <a:bodyPr/>
          <a:lstStyle/>
          <a:p>
            <a:fld id="{DE8FE4D9-7369-F548-8AEC-854125B8EEA7}"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35399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arc-section-bg.png"/>
          <p:cNvPicPr>
            <a:picLocks noChangeAspect="1"/>
          </p:cNvPicPr>
          <p:nvPr userDrawn="1"/>
        </p:nvPicPr>
        <p:blipFill>
          <a:blip r:embed="rId2"/>
          <a:stretch>
            <a:fillRect/>
          </a:stretch>
        </p:blipFill>
        <p:spPr>
          <a:xfrm>
            <a:off x="304" y="228"/>
            <a:ext cx="9143391" cy="6857543"/>
          </a:xfrm>
          <a:prstGeom prst="rect">
            <a:avLst/>
          </a:prstGeom>
        </p:spPr>
      </p:pic>
      <p:sp>
        <p:nvSpPr>
          <p:cNvPr id="9" name="Subtitle 2"/>
          <p:cNvSpPr>
            <a:spLocks noGrp="1"/>
          </p:cNvSpPr>
          <p:nvPr>
            <p:ph type="subTitle" idx="1" hasCustomPrompt="1"/>
          </p:nvPr>
        </p:nvSpPr>
        <p:spPr>
          <a:xfrm>
            <a:off x="1371600" y="4159331"/>
            <a:ext cx="6400800" cy="652713"/>
          </a:xfrm>
        </p:spPr>
        <p:txBody>
          <a:bodyPr>
            <a:normAutofit/>
          </a:bodyPr>
          <a:lstStyle>
            <a:lvl1pPr marL="0" indent="0" algn="ctr">
              <a:buNone/>
              <a:defRPr sz="20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Headline text goes here</a:t>
            </a:r>
          </a:p>
        </p:txBody>
      </p:sp>
      <p:sp>
        <p:nvSpPr>
          <p:cNvPr id="5" name="Title 1"/>
          <p:cNvSpPr>
            <a:spLocks noGrp="1"/>
          </p:cNvSpPr>
          <p:nvPr>
            <p:ph type="ctrTitle" hasCustomPrompt="1"/>
          </p:nvPr>
        </p:nvSpPr>
        <p:spPr>
          <a:xfrm>
            <a:off x="685800" y="2870747"/>
            <a:ext cx="7772400" cy="929322"/>
          </a:xfrm>
        </p:spPr>
        <p:txBody>
          <a:bodyPr>
            <a:normAutofit/>
          </a:bodyPr>
          <a:lstStyle>
            <a:lvl1pPr>
              <a:defRPr sz="3600" baseline="0">
                <a:solidFill>
                  <a:srgbClr val="FFFFFF"/>
                </a:solidFill>
              </a:defRPr>
            </a:lvl1pPr>
          </a:lstStyle>
          <a:p>
            <a:r>
              <a:rPr lang="en-US" dirty="0"/>
              <a:t>Section Title Text Goes Here</a:t>
            </a:r>
          </a:p>
        </p:txBody>
      </p:sp>
    </p:spTree>
    <p:extLst>
      <p:ext uri="{BB962C8B-B14F-4D97-AF65-F5344CB8AC3E}">
        <p14:creationId xmlns:p14="http://schemas.microsoft.com/office/powerpoint/2010/main" val="386147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arc-inside-bg.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a:xfrm>
            <a:off x="457200" y="206454"/>
            <a:ext cx="8229600" cy="1143000"/>
          </a:xfrm>
        </p:spPr>
        <p:txBody>
          <a:bodyPr>
            <a:normAutofit/>
          </a:bodyPr>
          <a:lstStyle>
            <a:lvl1pPr>
              <a:defRPr sz="3200">
                <a:solidFill>
                  <a:srgbClr val="860614"/>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3"/>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8AA0B4-7218-AC4C-837A-C3D58F0BA5CC}" type="datetimeFigureOut">
              <a:rPr lang="en-US" smtClean="0">
                <a:solidFill>
                  <a:srgbClr val="282828">
                    <a:tint val="75000"/>
                  </a:srgbClr>
                </a:solidFill>
              </a:rPr>
              <a:pPr/>
              <a:t>9/24/21</a:t>
            </a:fld>
            <a:endParaRPr lang="en-US">
              <a:solidFill>
                <a:srgbClr val="282828">
                  <a:tint val="75000"/>
                </a:srgbClr>
              </a:solidFill>
            </a:endParaRPr>
          </a:p>
        </p:txBody>
      </p:sp>
      <p:sp>
        <p:nvSpPr>
          <p:cNvPr id="6" name="Footer Placeholder 5"/>
          <p:cNvSpPr>
            <a:spLocks noGrp="1"/>
          </p:cNvSpPr>
          <p:nvPr>
            <p:ph type="ftr" sz="quarter" idx="11"/>
          </p:nvPr>
        </p:nvSpPr>
        <p:spPr/>
        <p:txBody>
          <a:bodyPr/>
          <a:lstStyle/>
          <a:p>
            <a:endParaRPr lang="en-US">
              <a:solidFill>
                <a:srgbClr val="282828">
                  <a:tint val="75000"/>
                </a:srgbClr>
              </a:solidFill>
            </a:endParaRPr>
          </a:p>
        </p:txBody>
      </p:sp>
      <p:sp>
        <p:nvSpPr>
          <p:cNvPr id="7" name="Slide Number Placeholder 6"/>
          <p:cNvSpPr>
            <a:spLocks noGrp="1"/>
          </p:cNvSpPr>
          <p:nvPr>
            <p:ph type="sldNum" sz="quarter" idx="12"/>
          </p:nvPr>
        </p:nvSpPr>
        <p:spPr/>
        <p:txBody>
          <a:bodyPr/>
          <a:lstStyle/>
          <a:p>
            <a:fld id="{DE8FE4D9-7369-F548-8AEC-854125B8EEA7}"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372788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arc-inside-bg.png"/>
          <p:cNvPicPr>
            <a:picLocks noChangeAspect="1"/>
          </p:cNvPicPr>
          <p:nvPr userDrawn="1"/>
        </p:nvPicPr>
        <p:blipFill>
          <a:blip r:embed="rId2"/>
          <a:stretch>
            <a:fillRect/>
          </a:stretch>
        </p:blipFill>
        <p:spPr>
          <a:xfrm>
            <a:off x="304" y="228"/>
            <a:ext cx="9143391" cy="6857543"/>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8AA0B4-7218-AC4C-837A-C3D58F0BA5CC}" type="datetimeFigureOut">
              <a:rPr lang="en-US" smtClean="0">
                <a:solidFill>
                  <a:srgbClr val="282828">
                    <a:tint val="75000"/>
                  </a:srgbClr>
                </a:solidFill>
              </a:rPr>
              <a:pPr/>
              <a:t>9/24/21</a:t>
            </a:fld>
            <a:endParaRPr lang="en-US">
              <a:solidFill>
                <a:srgbClr val="282828">
                  <a:tint val="75000"/>
                </a:srgbClr>
              </a:solidFill>
            </a:endParaRPr>
          </a:p>
        </p:txBody>
      </p:sp>
      <p:sp>
        <p:nvSpPr>
          <p:cNvPr id="8" name="Footer Placeholder 7"/>
          <p:cNvSpPr>
            <a:spLocks noGrp="1"/>
          </p:cNvSpPr>
          <p:nvPr>
            <p:ph type="ftr" sz="quarter" idx="11"/>
          </p:nvPr>
        </p:nvSpPr>
        <p:spPr/>
        <p:txBody>
          <a:bodyPr/>
          <a:lstStyle/>
          <a:p>
            <a:endParaRPr lang="en-US">
              <a:solidFill>
                <a:srgbClr val="282828">
                  <a:tint val="75000"/>
                </a:srgbClr>
              </a:solidFill>
            </a:endParaRPr>
          </a:p>
        </p:txBody>
      </p:sp>
      <p:sp>
        <p:nvSpPr>
          <p:cNvPr id="9" name="Slide Number Placeholder 8"/>
          <p:cNvSpPr>
            <a:spLocks noGrp="1"/>
          </p:cNvSpPr>
          <p:nvPr>
            <p:ph type="sldNum" sz="quarter" idx="12"/>
          </p:nvPr>
        </p:nvSpPr>
        <p:spPr/>
        <p:txBody>
          <a:bodyPr/>
          <a:lstStyle/>
          <a:p>
            <a:fld id="{DE8FE4D9-7369-F548-8AEC-854125B8EEA7}" type="slidenum">
              <a:rPr lang="en-US" smtClean="0">
                <a:solidFill>
                  <a:srgbClr val="282828">
                    <a:tint val="75000"/>
                  </a:srgbClr>
                </a:solidFill>
              </a:rPr>
              <a:pPr/>
              <a:t>‹#›</a:t>
            </a:fld>
            <a:endParaRPr lang="en-US">
              <a:solidFill>
                <a:srgbClr val="282828">
                  <a:tint val="75000"/>
                </a:srgbClr>
              </a:solidFill>
            </a:endParaRPr>
          </a:p>
        </p:txBody>
      </p:sp>
      <p:sp>
        <p:nvSpPr>
          <p:cNvPr id="11" name="Title 1"/>
          <p:cNvSpPr>
            <a:spLocks noGrp="1"/>
          </p:cNvSpPr>
          <p:nvPr>
            <p:ph type="title"/>
          </p:nvPr>
        </p:nvSpPr>
        <p:spPr>
          <a:xfrm>
            <a:off x="457200" y="206454"/>
            <a:ext cx="8229600" cy="1143000"/>
          </a:xfrm>
        </p:spPr>
        <p:txBody>
          <a:bodyPr>
            <a:normAutofit/>
          </a:bodyPr>
          <a:lstStyle>
            <a:lvl1pPr>
              <a:defRPr sz="3200">
                <a:solidFill>
                  <a:srgbClr val="860614"/>
                </a:solidFill>
              </a:defRPr>
            </a:lvl1pPr>
          </a:lstStyle>
          <a:p>
            <a:r>
              <a:rPr lang="en-US" dirty="0"/>
              <a:t>Click to edit Master title style</a:t>
            </a:r>
          </a:p>
        </p:txBody>
      </p:sp>
    </p:spTree>
    <p:extLst>
      <p:ext uri="{BB962C8B-B14F-4D97-AF65-F5344CB8AC3E}">
        <p14:creationId xmlns:p14="http://schemas.microsoft.com/office/powerpoint/2010/main" val="337704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arc-inside-bg.png"/>
          <p:cNvPicPr>
            <a:picLocks noChangeAspect="1"/>
          </p:cNvPicPr>
          <p:nvPr userDrawn="1"/>
        </p:nvPicPr>
        <p:blipFill>
          <a:blip r:embed="rId2"/>
          <a:stretch>
            <a:fillRect/>
          </a:stretch>
        </p:blipFill>
        <p:spPr>
          <a:xfrm>
            <a:off x="304" y="228"/>
            <a:ext cx="9143391" cy="6857543"/>
          </a:xfrm>
          <a:prstGeom prst="rect">
            <a:avLst/>
          </a:prstGeom>
        </p:spPr>
      </p:pic>
      <p:sp>
        <p:nvSpPr>
          <p:cNvPr id="7" name="Title 1"/>
          <p:cNvSpPr>
            <a:spLocks noGrp="1"/>
          </p:cNvSpPr>
          <p:nvPr>
            <p:ph type="title"/>
          </p:nvPr>
        </p:nvSpPr>
        <p:spPr>
          <a:xfrm>
            <a:off x="457200" y="206454"/>
            <a:ext cx="8229600" cy="1143000"/>
          </a:xfrm>
        </p:spPr>
        <p:txBody>
          <a:bodyPr>
            <a:normAutofit/>
          </a:bodyPr>
          <a:lstStyle>
            <a:lvl1pPr>
              <a:defRPr sz="3200">
                <a:solidFill>
                  <a:srgbClr val="860614"/>
                </a:solidFill>
              </a:defRPr>
            </a:lvl1pPr>
          </a:lstStyle>
          <a:p>
            <a:r>
              <a:rPr lang="en-US" dirty="0"/>
              <a:t>Click to edit Master title style</a:t>
            </a:r>
          </a:p>
        </p:txBody>
      </p:sp>
    </p:spTree>
    <p:extLst>
      <p:ext uri="{BB962C8B-B14F-4D97-AF65-F5344CB8AC3E}">
        <p14:creationId xmlns:p14="http://schemas.microsoft.com/office/powerpoint/2010/main" val="213077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arc-inside-bg.png"/>
          <p:cNvPicPr>
            <a:picLocks noChangeAspect="1"/>
          </p:cNvPicPr>
          <p:nvPr userDrawn="1"/>
        </p:nvPicPr>
        <p:blipFill>
          <a:blip r:embed="rId2"/>
          <a:stretch>
            <a:fillRect/>
          </a:stretch>
        </p:blipFill>
        <p:spPr>
          <a:xfrm>
            <a:off x="304" y="228"/>
            <a:ext cx="9143391" cy="6857543"/>
          </a:xfrm>
          <a:prstGeom prst="rect">
            <a:avLst/>
          </a:prstGeom>
        </p:spPr>
      </p:pic>
      <p:sp>
        <p:nvSpPr>
          <p:cNvPr id="6" name="Title 1"/>
          <p:cNvSpPr>
            <a:spLocks noGrp="1"/>
          </p:cNvSpPr>
          <p:nvPr>
            <p:ph type="title"/>
          </p:nvPr>
        </p:nvSpPr>
        <p:spPr>
          <a:xfrm>
            <a:off x="457200" y="206454"/>
            <a:ext cx="8229600" cy="1143000"/>
          </a:xfrm>
        </p:spPr>
        <p:txBody>
          <a:bodyPr>
            <a:normAutofit/>
          </a:bodyPr>
          <a:lstStyle>
            <a:lvl1pPr>
              <a:defRPr sz="3200">
                <a:solidFill>
                  <a:srgbClr val="860614"/>
                </a:solidFill>
              </a:defRPr>
            </a:lvl1pPr>
          </a:lstStyle>
          <a:p>
            <a:r>
              <a:rPr lang="en-US" dirty="0"/>
              <a:t>Click to edit Master title style</a:t>
            </a:r>
          </a:p>
        </p:txBody>
      </p:sp>
    </p:spTree>
    <p:extLst>
      <p:ext uri="{BB962C8B-B14F-4D97-AF65-F5344CB8AC3E}">
        <p14:creationId xmlns:p14="http://schemas.microsoft.com/office/powerpoint/2010/main" val="344038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rc-inside-bg.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a:xfrm>
            <a:off x="457200" y="273050"/>
            <a:ext cx="4874490" cy="676275"/>
          </a:xfrm>
        </p:spPr>
        <p:txBody>
          <a:bodyPr anchor="b"/>
          <a:lstStyle>
            <a:lvl1pPr algn="l">
              <a:defRPr sz="20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575050" y="1683316"/>
            <a:ext cx="5111750" cy="38394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83316"/>
            <a:ext cx="3008313" cy="44428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18AA0B4-7218-AC4C-837A-C3D58F0BA5CC}" type="datetimeFigureOut">
              <a:rPr lang="en-US" smtClean="0">
                <a:solidFill>
                  <a:srgbClr val="282828">
                    <a:tint val="75000"/>
                  </a:srgbClr>
                </a:solidFill>
              </a:rPr>
              <a:pPr/>
              <a:t>9/24/21</a:t>
            </a:fld>
            <a:endParaRPr lang="en-US">
              <a:solidFill>
                <a:srgbClr val="282828">
                  <a:tint val="75000"/>
                </a:srgbClr>
              </a:solidFill>
            </a:endParaRPr>
          </a:p>
        </p:txBody>
      </p:sp>
      <p:sp>
        <p:nvSpPr>
          <p:cNvPr id="6" name="Footer Placeholder 5"/>
          <p:cNvSpPr>
            <a:spLocks noGrp="1"/>
          </p:cNvSpPr>
          <p:nvPr>
            <p:ph type="ftr" sz="quarter" idx="11"/>
          </p:nvPr>
        </p:nvSpPr>
        <p:spPr/>
        <p:txBody>
          <a:bodyPr/>
          <a:lstStyle/>
          <a:p>
            <a:endParaRPr lang="en-US">
              <a:solidFill>
                <a:srgbClr val="282828">
                  <a:tint val="75000"/>
                </a:srgbClr>
              </a:solidFill>
            </a:endParaRPr>
          </a:p>
        </p:txBody>
      </p:sp>
      <p:sp>
        <p:nvSpPr>
          <p:cNvPr id="7" name="Slide Number Placeholder 6"/>
          <p:cNvSpPr>
            <a:spLocks noGrp="1"/>
          </p:cNvSpPr>
          <p:nvPr>
            <p:ph type="sldNum" sz="quarter" idx="12"/>
          </p:nvPr>
        </p:nvSpPr>
        <p:spPr/>
        <p:txBody>
          <a:bodyPr/>
          <a:lstStyle/>
          <a:p>
            <a:fld id="{DE8FE4D9-7369-F548-8AEC-854125B8EEA7}"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360095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B4576-643C-40FF-A17D-4ECD62F52718}" type="datetimeFigureOut">
              <a:rPr lang="en-US" smtClean="0"/>
              <a:t>9/24/21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3194034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rc-inside-bg.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AA0B4-7218-AC4C-837A-C3D58F0BA5CC}" type="datetimeFigureOut">
              <a:rPr lang="en-US" smtClean="0">
                <a:solidFill>
                  <a:srgbClr val="282828">
                    <a:tint val="75000"/>
                  </a:srgbClr>
                </a:solidFill>
              </a:rPr>
              <a:pPr/>
              <a:t>9/24/21</a:t>
            </a:fld>
            <a:endParaRPr lang="en-US">
              <a:solidFill>
                <a:srgbClr val="282828">
                  <a:tint val="75000"/>
                </a:srgbClr>
              </a:solidFill>
            </a:endParaRPr>
          </a:p>
        </p:txBody>
      </p:sp>
      <p:sp>
        <p:nvSpPr>
          <p:cNvPr id="6" name="Footer Placeholder 5"/>
          <p:cNvSpPr>
            <a:spLocks noGrp="1"/>
          </p:cNvSpPr>
          <p:nvPr>
            <p:ph type="ftr" sz="quarter" idx="11"/>
          </p:nvPr>
        </p:nvSpPr>
        <p:spPr/>
        <p:txBody>
          <a:bodyPr/>
          <a:lstStyle/>
          <a:p>
            <a:endParaRPr lang="en-US">
              <a:solidFill>
                <a:srgbClr val="282828">
                  <a:tint val="75000"/>
                </a:srgbClr>
              </a:solidFill>
            </a:endParaRPr>
          </a:p>
        </p:txBody>
      </p:sp>
      <p:sp>
        <p:nvSpPr>
          <p:cNvPr id="7" name="Slide Number Placeholder 6"/>
          <p:cNvSpPr>
            <a:spLocks noGrp="1"/>
          </p:cNvSpPr>
          <p:nvPr>
            <p:ph type="sldNum" sz="quarter" idx="12"/>
          </p:nvPr>
        </p:nvSpPr>
        <p:spPr/>
        <p:txBody>
          <a:bodyPr/>
          <a:lstStyle/>
          <a:p>
            <a:fld id="{DE8FE4D9-7369-F548-8AEC-854125B8EEA7}"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216272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AA0B4-7218-AC4C-837A-C3D58F0BA5CC}" type="datetimeFigureOut">
              <a:rPr lang="en-US" smtClean="0">
                <a:solidFill>
                  <a:srgbClr val="282828">
                    <a:tint val="75000"/>
                  </a:srgbClr>
                </a:solidFill>
              </a:rPr>
              <a:pPr/>
              <a:t>9/24/21</a:t>
            </a:fld>
            <a:endParaRPr lang="en-US">
              <a:solidFill>
                <a:srgbClr val="282828">
                  <a:tint val="75000"/>
                </a:srgbClr>
              </a:solidFill>
            </a:endParaRPr>
          </a:p>
        </p:txBody>
      </p:sp>
      <p:sp>
        <p:nvSpPr>
          <p:cNvPr id="5" name="Footer Placeholder 4"/>
          <p:cNvSpPr>
            <a:spLocks noGrp="1"/>
          </p:cNvSpPr>
          <p:nvPr>
            <p:ph type="ftr" sz="quarter" idx="11"/>
          </p:nvPr>
        </p:nvSpPr>
        <p:spPr/>
        <p:txBody>
          <a:bodyPr/>
          <a:lstStyle/>
          <a:p>
            <a:endParaRPr lang="en-US">
              <a:solidFill>
                <a:srgbClr val="282828">
                  <a:tint val="75000"/>
                </a:srgbClr>
              </a:solidFill>
            </a:endParaRPr>
          </a:p>
        </p:txBody>
      </p:sp>
      <p:sp>
        <p:nvSpPr>
          <p:cNvPr id="6" name="Slide Number Placeholder 5"/>
          <p:cNvSpPr>
            <a:spLocks noGrp="1"/>
          </p:cNvSpPr>
          <p:nvPr>
            <p:ph type="sldNum" sz="quarter" idx="12"/>
          </p:nvPr>
        </p:nvSpPr>
        <p:spPr/>
        <p:txBody>
          <a:bodyPr/>
          <a:lstStyle/>
          <a:p>
            <a:fld id="{DE8FE4D9-7369-F548-8AEC-854125B8EEA7}"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740487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AA0B4-7218-AC4C-837A-C3D58F0BA5CC}" type="datetimeFigureOut">
              <a:rPr lang="en-US" smtClean="0">
                <a:solidFill>
                  <a:srgbClr val="282828">
                    <a:tint val="75000"/>
                  </a:srgbClr>
                </a:solidFill>
              </a:rPr>
              <a:pPr/>
              <a:t>9/24/21</a:t>
            </a:fld>
            <a:endParaRPr lang="en-US">
              <a:solidFill>
                <a:srgbClr val="282828">
                  <a:tint val="75000"/>
                </a:srgbClr>
              </a:solidFill>
            </a:endParaRPr>
          </a:p>
        </p:txBody>
      </p:sp>
      <p:sp>
        <p:nvSpPr>
          <p:cNvPr id="5" name="Footer Placeholder 4"/>
          <p:cNvSpPr>
            <a:spLocks noGrp="1"/>
          </p:cNvSpPr>
          <p:nvPr>
            <p:ph type="ftr" sz="quarter" idx="11"/>
          </p:nvPr>
        </p:nvSpPr>
        <p:spPr/>
        <p:txBody>
          <a:bodyPr/>
          <a:lstStyle/>
          <a:p>
            <a:endParaRPr lang="en-US">
              <a:solidFill>
                <a:srgbClr val="282828">
                  <a:tint val="75000"/>
                </a:srgbClr>
              </a:solidFill>
            </a:endParaRPr>
          </a:p>
        </p:txBody>
      </p:sp>
      <p:sp>
        <p:nvSpPr>
          <p:cNvPr id="6" name="Slide Number Placeholder 5"/>
          <p:cNvSpPr>
            <a:spLocks noGrp="1"/>
          </p:cNvSpPr>
          <p:nvPr>
            <p:ph type="sldNum" sz="quarter" idx="12"/>
          </p:nvPr>
        </p:nvSpPr>
        <p:spPr/>
        <p:txBody>
          <a:bodyPr/>
          <a:lstStyle/>
          <a:p>
            <a:fld id="{DE8FE4D9-7369-F548-8AEC-854125B8EEA7}" type="slidenum">
              <a:rPr lang="en-US" smtClean="0">
                <a:solidFill>
                  <a:srgbClr val="282828">
                    <a:tint val="75000"/>
                  </a:srgbClr>
                </a:solidFill>
              </a:rPr>
              <a:pPr/>
              <a:t>‹#›</a:t>
            </a:fld>
            <a:endParaRPr lang="en-US">
              <a:solidFill>
                <a:srgbClr val="282828">
                  <a:tint val="75000"/>
                </a:srgbClr>
              </a:solidFill>
            </a:endParaRPr>
          </a:p>
        </p:txBody>
      </p:sp>
    </p:spTree>
    <p:extLst>
      <p:ext uri="{BB962C8B-B14F-4D97-AF65-F5344CB8AC3E}">
        <p14:creationId xmlns:p14="http://schemas.microsoft.com/office/powerpoint/2010/main" val="1189704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562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833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092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674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301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703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63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6B4576-643C-40FF-A17D-4ECD62F52718}" type="datetimeFigureOut">
              <a:rPr lang="en-US" smtClean="0"/>
              <a:t>9/24/21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4028752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28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507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07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6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6B4576-643C-40FF-A17D-4ECD62F52718}" type="datetimeFigureOut">
              <a:rPr lang="en-US" smtClean="0"/>
              <a:t>9/24/21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240538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6B4576-643C-40FF-A17D-4ECD62F52718}" type="datetimeFigureOut">
              <a:rPr lang="en-US" smtClean="0"/>
              <a:t>9/24/21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26562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6B4576-643C-40FF-A17D-4ECD62F52718}" type="datetimeFigureOut">
              <a:rPr lang="en-US" smtClean="0"/>
              <a:t>9/24/21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145913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B4576-643C-40FF-A17D-4ECD62F52718}" type="datetimeFigureOut">
              <a:rPr lang="en-US" smtClean="0"/>
              <a:t>9/24/21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86167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B4576-643C-40FF-A17D-4ECD62F52718}" type="datetimeFigureOut">
              <a:rPr lang="en-US" smtClean="0"/>
              <a:t>9/24/21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30334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6B4576-643C-40FF-A17D-4ECD62F52718}" type="datetimeFigureOut">
              <a:rPr lang="en-US" smtClean="0"/>
              <a:t>9/24/21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8B032-972A-4889-80FB-6176DDD3D89B}" type="slidenum">
              <a:rPr lang="en-US" smtClean="0"/>
              <a:t>‹#›</a:t>
            </a:fld>
            <a:endParaRPr lang="en-US"/>
          </a:p>
        </p:txBody>
      </p:sp>
    </p:spTree>
    <p:extLst>
      <p:ext uri="{BB962C8B-B14F-4D97-AF65-F5344CB8AC3E}">
        <p14:creationId xmlns:p14="http://schemas.microsoft.com/office/powerpoint/2010/main" val="317993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B4576-643C-40FF-A17D-4ECD62F52718}" type="datetimeFigureOut">
              <a:rPr lang="en-US" smtClean="0"/>
              <a:t>9/24/21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8B032-972A-4889-80FB-6176DDD3D89B}" type="slidenum">
              <a:rPr lang="en-US" smtClean="0"/>
              <a:t>‹#›</a:t>
            </a:fld>
            <a:endParaRPr lang="en-US"/>
          </a:p>
        </p:txBody>
      </p:sp>
    </p:spTree>
    <p:extLst>
      <p:ext uri="{BB962C8B-B14F-4D97-AF65-F5344CB8AC3E}">
        <p14:creationId xmlns:p14="http://schemas.microsoft.com/office/powerpoint/2010/main" val="196355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1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18AA0B4-7218-AC4C-837A-C3D58F0BA5CC}" type="datetimeFigureOut">
              <a:rPr lang="en-US" smtClean="0">
                <a:solidFill>
                  <a:srgbClr val="282828">
                    <a:tint val="75000"/>
                  </a:srgbClr>
                </a:solidFill>
              </a:rPr>
              <a:pPr defTabSz="457200"/>
              <a:t>9/24/21</a:t>
            </a:fld>
            <a:endParaRPr lang="en-US">
              <a:solidFill>
                <a:srgbClr val="28282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28282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E8FE4D9-7369-F548-8AEC-854125B8EEA7}" type="slidenum">
              <a:rPr lang="en-US" smtClean="0">
                <a:solidFill>
                  <a:srgbClr val="282828">
                    <a:tint val="75000"/>
                  </a:srgbClr>
                </a:solidFill>
              </a:rPr>
              <a:pPr defTabSz="457200"/>
              <a:t>‹#›</a:t>
            </a:fld>
            <a:endParaRPr lang="en-US">
              <a:solidFill>
                <a:srgbClr val="282828">
                  <a:tint val="75000"/>
                </a:srgbClr>
              </a:solidFill>
            </a:endParaRPr>
          </a:p>
        </p:txBody>
      </p:sp>
    </p:spTree>
    <p:extLst>
      <p:ext uri="{BB962C8B-B14F-4D97-AF65-F5344CB8AC3E}">
        <p14:creationId xmlns:p14="http://schemas.microsoft.com/office/powerpoint/2010/main" val="1894157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B4576-643C-40FF-A17D-4ECD62F52718}" type="datetimeFigureOut">
              <a:rPr lang="en-US" smtClean="0">
                <a:solidFill>
                  <a:prstClr val="black">
                    <a:tint val="75000"/>
                  </a:prstClr>
                </a:solidFill>
              </a:rPr>
              <a:pPr/>
              <a:t>9/24/21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8B032-972A-4889-80FB-6176DDD3D8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251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arcbrokers.com/" TargetMode="External"/><Relationship Id="rId5" Type="http://schemas.openxmlformats.org/officeDocument/2006/relationships/hyperlink" Target="mailto:cbellingrath@arcne.com"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ic3.gov/Media/PDF/AnnualReport/2019_IC3Report.pdf" TargetMode="External"/><Relationship Id="rId5" Type="http://schemas.openxmlformats.org/officeDocument/2006/relationships/hyperlink" Target="https://www.ic3.gov/Media/PDF/AnnualReport/2020_IC3Report.pdf"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524000"/>
          </a:xfrm>
          <a:prstGeom prst="rect">
            <a:avLst/>
          </a:prstGeom>
          <a:gradFill>
            <a:gsLst>
              <a:gs pos="0">
                <a:schemeClr val="accent1">
                  <a:tint val="100000"/>
                  <a:shade val="100000"/>
                  <a:satMod val="130000"/>
                  <a:alpha val="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685800" y="3406775"/>
            <a:ext cx="7772400" cy="1470025"/>
          </a:xfrm>
        </p:spPr>
        <p:txBody>
          <a:bodyPr>
            <a:normAutofit/>
          </a:bodyPr>
          <a:lstStyle/>
          <a:p>
            <a:r>
              <a:rPr lang="en-US" dirty="0"/>
              <a:t>Cyber Liability Presentation</a:t>
            </a:r>
          </a:p>
        </p:txBody>
      </p:sp>
      <p:sp>
        <p:nvSpPr>
          <p:cNvPr id="3" name="Subtitle 2"/>
          <p:cNvSpPr>
            <a:spLocks noGrp="1"/>
          </p:cNvSpPr>
          <p:nvPr>
            <p:ph type="subTitle" idx="1"/>
          </p:nvPr>
        </p:nvSpPr>
        <p:spPr>
          <a:xfrm>
            <a:off x="685800" y="5142977"/>
            <a:ext cx="8229600" cy="1181623"/>
          </a:xfrm>
        </p:spPr>
        <p:txBody>
          <a:bodyPr>
            <a:noAutofit/>
          </a:bodyPr>
          <a:lstStyle/>
          <a:p>
            <a:pPr algn="l"/>
            <a:r>
              <a:rPr lang="en-US" sz="1100" dirty="0"/>
              <a:t>Disclaimer:</a:t>
            </a:r>
          </a:p>
          <a:p>
            <a:pPr algn="l"/>
            <a:r>
              <a:rPr lang="en-US" sz="1100" dirty="0"/>
              <a:t>The material presented in this presentation is not intended to provide legal or other expert advice as to any of the subjects mentioned, but rather is presented for general information only.  You should consult knowledgeable legal counsel or other knowledgeable experts as to any legal or technical questions you may have.  Further, the insurance discussed is a product summary only.  For actual terms and conditions of any insurance product, please refer to the policy.  Coverage may not be available in all states.</a:t>
            </a:r>
          </a:p>
        </p:txBody>
      </p:sp>
    </p:spTree>
    <p:extLst>
      <p:ext uri="{BB962C8B-B14F-4D97-AF65-F5344CB8AC3E}">
        <p14:creationId xmlns:p14="http://schemas.microsoft.com/office/powerpoint/2010/main" val="203186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10</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10</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10</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Who is being targeted and Average Forensic Costs</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1300" y="5867400"/>
            <a:ext cx="8077200" cy="230832"/>
          </a:xfrm>
          <a:prstGeom prst="rect">
            <a:avLst/>
          </a:prstGeom>
        </p:spPr>
        <p:txBody>
          <a:bodyPr wrap="square">
            <a:spAutoFit/>
          </a:bodyPr>
          <a:lstStyle/>
          <a:p>
            <a:r>
              <a:rPr lang="en-US" sz="900" dirty="0">
                <a:solidFill>
                  <a:schemeClr val="tx1">
                    <a:lumMod val="75000"/>
                    <a:lumOff val="25000"/>
                  </a:schemeClr>
                </a:solidFill>
              </a:rPr>
              <a:t>Source:  BakerHostetler Data Security Incident Response Report 2021</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399" y="813375"/>
            <a:ext cx="6444697" cy="505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6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11</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11</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11</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State Laws </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28600" y="1066800"/>
            <a:ext cx="8382000" cy="4724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rPr>
              <a:t>All 50 States have Security Breach Notification Laws</a:t>
            </a:r>
          </a:p>
          <a:p>
            <a:endParaRPr lang="en-US" sz="1800" dirty="0">
              <a:solidFill>
                <a:schemeClr val="tx1">
                  <a:lumMod val="75000"/>
                  <a:lumOff val="25000"/>
                </a:schemeClr>
              </a:solidFill>
            </a:endParaRPr>
          </a:p>
          <a:p>
            <a:r>
              <a:rPr lang="en-US" sz="1800" dirty="0">
                <a:solidFill>
                  <a:schemeClr val="tx1">
                    <a:lumMod val="75000"/>
                    <a:lumOff val="25000"/>
                  </a:schemeClr>
                </a:solidFill>
              </a:rPr>
              <a:t>Laws vary between jurisdictions</a:t>
            </a:r>
          </a:p>
          <a:p>
            <a:endParaRPr lang="en-US" sz="1800" dirty="0">
              <a:solidFill>
                <a:schemeClr val="tx1">
                  <a:lumMod val="75000"/>
                  <a:lumOff val="25000"/>
                </a:schemeClr>
              </a:solidFill>
            </a:endParaRPr>
          </a:p>
          <a:p>
            <a:r>
              <a:rPr lang="en-US" sz="1800" dirty="0">
                <a:solidFill>
                  <a:schemeClr val="tx1">
                    <a:lumMod val="75000"/>
                    <a:lumOff val="25000"/>
                  </a:schemeClr>
                </a:solidFill>
              </a:rPr>
              <a:t>Varying levels of enforcement by state attorneys general</a:t>
            </a:r>
          </a:p>
          <a:p>
            <a:endParaRPr lang="en-US" sz="1800" dirty="0">
              <a:solidFill>
                <a:schemeClr val="tx1">
                  <a:lumMod val="75000"/>
                  <a:lumOff val="25000"/>
                </a:schemeClr>
              </a:solidFill>
            </a:endParaRPr>
          </a:p>
          <a:p>
            <a:r>
              <a:rPr lang="en-US" sz="1800" dirty="0">
                <a:solidFill>
                  <a:schemeClr val="tx1">
                    <a:lumMod val="75000"/>
                    <a:lumOff val="25000"/>
                  </a:schemeClr>
                </a:solidFill>
              </a:rPr>
              <a:t>Limited precedent</a:t>
            </a:r>
          </a:p>
          <a:p>
            <a:pPr lvl="1"/>
            <a:r>
              <a:rPr lang="en-US" sz="1800" dirty="0">
                <a:solidFill>
                  <a:schemeClr val="tx1">
                    <a:lumMod val="75000"/>
                    <a:lumOff val="25000"/>
                  </a:schemeClr>
                </a:solidFill>
              </a:rPr>
              <a:t>What does “access” mean?</a:t>
            </a:r>
          </a:p>
          <a:p>
            <a:pPr lvl="1"/>
            <a:r>
              <a:rPr lang="en-US" sz="1800" dirty="0">
                <a:solidFill>
                  <a:schemeClr val="tx1">
                    <a:lumMod val="75000"/>
                    <a:lumOff val="25000"/>
                  </a:schemeClr>
                </a:solidFill>
              </a:rPr>
              <a:t>What is a reasonable notice time?</a:t>
            </a:r>
          </a:p>
        </p:txBody>
      </p:sp>
      <p:pic>
        <p:nvPicPr>
          <p:cNvPr id="23" name="Picture 22" descr="C:\Users\lsessions\AppData\Local\Microsoft\Windows\Temporary Internet Files\Content.IE5\WF3FTG2S\MC90018957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428999"/>
            <a:ext cx="2743200" cy="215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1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12</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12</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12</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itle 5"/>
          <p:cNvSpPr txBox="1">
            <a:spLocks/>
          </p:cNvSpPr>
          <p:nvPr/>
        </p:nvSpPr>
        <p:spPr>
          <a:xfrm>
            <a:off x="502328" y="1219200"/>
            <a:ext cx="8260672" cy="15728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90500">
              <a:spcBef>
                <a:spcPts val="750"/>
              </a:spcBef>
            </a:pPr>
            <a:r>
              <a:rPr lang="en-US" b="1" dirty="0">
                <a:ln w="1905"/>
                <a:effectLst>
                  <a:innerShdw blurRad="69850" dist="43180" dir="5400000">
                    <a:srgbClr val="000000">
                      <a:alpha val="65000"/>
                    </a:srgbClr>
                  </a:innerShdw>
                </a:effectLst>
                <a:latin typeface="Calibri" pitchFamily="34" charset="0"/>
                <a:cs typeface="Calibri" pitchFamily="34" charset="0"/>
              </a:rPr>
              <a:t>The Coverage</a:t>
            </a:r>
          </a:p>
        </p:txBody>
      </p:sp>
      <p:cxnSp>
        <p:nvCxnSpPr>
          <p:cNvPr id="24" name="Straight Connector 23"/>
          <p:cNvCxnSpPr/>
          <p:nvPr/>
        </p:nvCxnSpPr>
        <p:spPr>
          <a:xfrm>
            <a:off x="8382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5715000"/>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cyber liability cover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924" y="2792025"/>
            <a:ext cx="4931545" cy="246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2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13</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13</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13</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Coverage Sections</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3" name="Diagram 22"/>
          <p:cNvGraphicFramePr/>
          <p:nvPr>
            <p:extLst>
              <p:ext uri="{D42A27DB-BD31-4B8C-83A1-F6EECF244321}">
                <p14:modId xmlns:p14="http://schemas.microsoft.com/office/powerpoint/2010/main" val="195125905"/>
              </p:ext>
            </p:extLst>
          </p:nvPr>
        </p:nvGraphicFramePr>
        <p:xfrm>
          <a:off x="762000" y="1219200"/>
          <a:ext cx="7029451" cy="44120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15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14</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14</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14</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Important Provisions &amp; Reminders	</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28600" y="990600"/>
            <a:ext cx="8271463" cy="52273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1">
              <a:buFont typeface="Arial" panose="020B0604020202020204" pitchFamily="34" charset="0"/>
              <a:buChar char="•"/>
            </a:pPr>
            <a:endParaRPr lang="en-US" sz="1600" b="1" dirty="0">
              <a:solidFill>
                <a:schemeClr val="tx1">
                  <a:lumMod val="75000"/>
                  <a:lumOff val="25000"/>
                </a:schemeClr>
              </a:solidFill>
            </a:endParaRPr>
          </a:p>
          <a:p>
            <a:pPr marL="285750" lvl="1">
              <a:buFont typeface="Arial" panose="020B0604020202020204" pitchFamily="34" charset="0"/>
              <a:buChar char="•"/>
            </a:pPr>
            <a:r>
              <a:rPr lang="en-US" sz="1600" b="1" dirty="0">
                <a:solidFill>
                  <a:schemeClr val="tx1">
                    <a:lumMod val="75000"/>
                    <a:lumOff val="25000"/>
                  </a:schemeClr>
                </a:solidFill>
              </a:rPr>
              <a:t>Know your responsibilities as an Insured</a:t>
            </a:r>
          </a:p>
          <a:p>
            <a:pPr marL="742950" lvl="2" indent="-285750"/>
            <a:r>
              <a:rPr lang="en-US" sz="1600" b="1" dirty="0">
                <a:solidFill>
                  <a:schemeClr val="tx1">
                    <a:lumMod val="75000"/>
                    <a:lumOff val="25000"/>
                  </a:schemeClr>
                </a:solidFill>
              </a:rPr>
              <a:t>Reporting Security Incidents in a timely fashion</a:t>
            </a:r>
          </a:p>
          <a:p>
            <a:pPr marL="1200150" lvl="3" indent="-285750">
              <a:buFont typeface="Arial" panose="020B0604020202020204" pitchFamily="34" charset="0"/>
              <a:buChar char="•"/>
            </a:pPr>
            <a:r>
              <a:rPr lang="en-US" sz="1600" b="1" dirty="0">
                <a:solidFill>
                  <a:schemeClr val="tx1">
                    <a:lumMod val="75000"/>
                    <a:lumOff val="25000"/>
                  </a:schemeClr>
                </a:solidFill>
              </a:rPr>
              <a:t>Engaging with your broker and carrier (s)</a:t>
            </a:r>
          </a:p>
          <a:p>
            <a:pPr marL="1200150" lvl="3" indent="-285750">
              <a:buFont typeface="Arial" panose="020B0604020202020204" pitchFamily="34" charset="0"/>
              <a:buChar char="•"/>
            </a:pPr>
            <a:r>
              <a:rPr lang="en-US" sz="1600" b="1" dirty="0">
                <a:solidFill>
                  <a:schemeClr val="tx1">
                    <a:lumMod val="75000"/>
                    <a:lumOff val="25000"/>
                  </a:schemeClr>
                </a:solidFill>
              </a:rPr>
              <a:t>Reporting via email</a:t>
            </a:r>
          </a:p>
          <a:p>
            <a:pPr marL="1200150" lvl="3" indent="-285750">
              <a:buFont typeface="Arial" panose="020B0604020202020204" pitchFamily="34" charset="0"/>
              <a:buChar char="•"/>
            </a:pPr>
            <a:r>
              <a:rPr lang="en-US" sz="1600" b="1" dirty="0">
                <a:solidFill>
                  <a:schemeClr val="tx1">
                    <a:lumMod val="75000"/>
                    <a:lumOff val="25000"/>
                  </a:schemeClr>
                </a:solidFill>
              </a:rPr>
              <a:t>Breach Hotlines </a:t>
            </a:r>
            <a:endParaRPr lang="en-US" sz="1600" dirty="0">
              <a:solidFill>
                <a:schemeClr val="tx1">
                  <a:lumMod val="75000"/>
                  <a:lumOff val="25000"/>
                </a:schemeClr>
              </a:solidFill>
            </a:endParaRPr>
          </a:p>
          <a:p>
            <a:pPr marL="742950" lvl="2" indent="-285750"/>
            <a:endParaRPr lang="en-US" sz="1600" b="1" dirty="0">
              <a:solidFill>
                <a:schemeClr val="tx1">
                  <a:lumMod val="75000"/>
                  <a:lumOff val="25000"/>
                </a:schemeClr>
              </a:solidFill>
            </a:endParaRPr>
          </a:p>
          <a:p>
            <a:pPr marL="285750" lvl="1">
              <a:buFont typeface="Arial" panose="020B0604020202020204" pitchFamily="34" charset="0"/>
              <a:buChar char="•"/>
            </a:pPr>
            <a:r>
              <a:rPr lang="en-US" sz="1600" b="1" dirty="0">
                <a:solidFill>
                  <a:schemeClr val="tx1">
                    <a:lumMod val="75000"/>
                    <a:lumOff val="25000"/>
                  </a:schemeClr>
                </a:solidFill>
              </a:rPr>
              <a:t>Breach Response Vendors </a:t>
            </a:r>
          </a:p>
          <a:p>
            <a:pPr marL="742950" lvl="2" indent="-285750"/>
            <a:r>
              <a:rPr lang="en-US" sz="1600" b="1" dirty="0">
                <a:solidFill>
                  <a:schemeClr val="tx1">
                    <a:lumMod val="75000"/>
                    <a:lumOff val="25000"/>
                  </a:schemeClr>
                </a:solidFill>
              </a:rPr>
              <a:t>Can we use our own counsel, forensics??</a:t>
            </a:r>
          </a:p>
          <a:p>
            <a:pPr marL="742950" lvl="2" indent="-285750"/>
            <a:r>
              <a:rPr lang="en-US" sz="1600" b="1" dirty="0">
                <a:solidFill>
                  <a:schemeClr val="tx1">
                    <a:lumMod val="75000"/>
                    <a:lumOff val="25000"/>
                  </a:schemeClr>
                </a:solidFill>
              </a:rPr>
              <a:t>Panel list review</a:t>
            </a:r>
          </a:p>
          <a:p>
            <a:pPr marL="1200150" lvl="3" indent="-285750">
              <a:buFont typeface="Arial" panose="020B0604020202020204" pitchFamily="34" charset="0"/>
              <a:buChar char="•"/>
            </a:pPr>
            <a:r>
              <a:rPr lang="en-US" sz="1600" b="1" dirty="0">
                <a:solidFill>
                  <a:schemeClr val="tx1">
                    <a:lumMod val="75000"/>
                    <a:lumOff val="25000"/>
                  </a:schemeClr>
                </a:solidFill>
              </a:rPr>
              <a:t>Scheduling Preferred Counsel </a:t>
            </a:r>
          </a:p>
          <a:p>
            <a:pPr marL="1200150" lvl="3" indent="-285750">
              <a:buFont typeface="Arial" panose="020B0604020202020204" pitchFamily="34" charset="0"/>
              <a:buChar char="•"/>
            </a:pPr>
            <a:endParaRPr lang="en-US" sz="1600" b="1" dirty="0">
              <a:solidFill>
                <a:schemeClr val="tx1">
                  <a:lumMod val="75000"/>
                  <a:lumOff val="25000"/>
                </a:schemeClr>
              </a:solidFill>
            </a:endParaRPr>
          </a:p>
          <a:p>
            <a:pPr marL="571500" lvl="1">
              <a:spcBef>
                <a:spcPts val="0"/>
              </a:spcBef>
              <a:buFont typeface="Arial" panose="020B0604020202020204" pitchFamily="34" charset="0"/>
              <a:buChar char="•"/>
            </a:pPr>
            <a:r>
              <a:rPr lang="en-US" sz="1600" b="1" dirty="0">
                <a:solidFill>
                  <a:prstClr val="black">
                    <a:lumMod val="75000"/>
                    <a:lumOff val="25000"/>
                  </a:prstClr>
                </a:solidFill>
              </a:rPr>
              <a:t>Risk Management Portals and Additional Loss Mitigation Services</a:t>
            </a:r>
          </a:p>
          <a:p>
            <a:pPr marL="971550" lvl="2" indent="-285750">
              <a:spcBef>
                <a:spcPts val="0"/>
              </a:spcBef>
            </a:pPr>
            <a:r>
              <a:rPr lang="en-US" sz="1600" b="1" dirty="0">
                <a:solidFill>
                  <a:prstClr val="black">
                    <a:lumMod val="75000"/>
                    <a:lumOff val="25000"/>
                  </a:prstClr>
                </a:solidFill>
              </a:rPr>
              <a:t>Tabletop Exercises</a:t>
            </a:r>
          </a:p>
          <a:p>
            <a:pPr marL="971550" lvl="2" indent="-285750">
              <a:spcBef>
                <a:spcPts val="0"/>
              </a:spcBef>
            </a:pPr>
            <a:r>
              <a:rPr lang="en-US" sz="1600" b="1" dirty="0">
                <a:solidFill>
                  <a:prstClr val="black">
                    <a:lumMod val="75000"/>
                    <a:lumOff val="25000"/>
                  </a:prstClr>
                </a:solidFill>
              </a:rPr>
              <a:t>Security Awareness Training </a:t>
            </a:r>
          </a:p>
          <a:p>
            <a:pPr marL="1200150" lvl="3" indent="-285750">
              <a:buFont typeface="Courier New" panose="02070309020205020404" pitchFamily="49" charset="0"/>
              <a:buChar char="o"/>
            </a:pPr>
            <a:endParaRPr lang="en-US" sz="1600" b="1" dirty="0">
              <a:solidFill>
                <a:schemeClr val="tx1">
                  <a:lumMod val="75000"/>
                  <a:lumOff val="25000"/>
                </a:schemeClr>
              </a:solidFill>
            </a:endParaRPr>
          </a:p>
          <a:p>
            <a:pPr marL="1200150" lvl="3" indent="-285750">
              <a:buFont typeface="Courier New" panose="02070309020205020404" pitchFamily="49" charset="0"/>
              <a:buChar char="o"/>
            </a:pPr>
            <a:endParaRPr lang="en-US" sz="1600" b="1" dirty="0">
              <a:solidFill>
                <a:schemeClr val="tx1">
                  <a:lumMod val="75000"/>
                  <a:lumOff val="25000"/>
                </a:schemeClr>
              </a:solidFill>
            </a:endParaRPr>
          </a:p>
          <a:p>
            <a:pPr marL="914400" lvl="3" indent="0">
              <a:buNone/>
            </a:pPr>
            <a:endParaRPr lang="en-US" sz="1600" b="1" dirty="0">
              <a:solidFill>
                <a:schemeClr val="tx1">
                  <a:lumMod val="75000"/>
                  <a:lumOff val="25000"/>
                </a:schemeClr>
              </a:solidFill>
            </a:endParaRPr>
          </a:p>
          <a:p>
            <a:pPr marL="1200150" lvl="3" indent="-285750">
              <a:buFont typeface="Courier New" panose="02070309020205020404" pitchFamily="49" charset="0"/>
              <a:buChar char="o"/>
            </a:pP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64650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15</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15</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15</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cs typeface="Sakkal Majalla" panose="02000000000000000000" pitchFamily="2" charset="-78"/>
              </a:rPr>
              <a:t>Top Cybersecurity Controls – Requirements!! </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28600" y="990600"/>
            <a:ext cx="8271463" cy="52273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prstClr val="black"/>
              </a:solidFill>
            </a:endParaRPr>
          </a:p>
        </p:txBody>
      </p:sp>
      <p:pic>
        <p:nvPicPr>
          <p:cNvPr id="3" name="Picture 2"/>
          <p:cNvPicPr>
            <a:picLocks noChangeAspect="1"/>
          </p:cNvPicPr>
          <p:nvPr/>
        </p:nvPicPr>
        <p:blipFill>
          <a:blip r:embed="rId5"/>
          <a:stretch>
            <a:fillRect/>
          </a:stretch>
        </p:blipFill>
        <p:spPr>
          <a:xfrm>
            <a:off x="1752600" y="1600200"/>
            <a:ext cx="6068878" cy="3519295"/>
          </a:xfrm>
          <a:prstGeom prst="rect">
            <a:avLst/>
          </a:prstGeom>
        </p:spPr>
      </p:pic>
    </p:spTree>
    <p:extLst>
      <p:ext uri="{BB962C8B-B14F-4D97-AF65-F5344CB8AC3E}">
        <p14:creationId xmlns:p14="http://schemas.microsoft.com/office/powerpoint/2010/main" val="209243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16</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16</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16</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cs typeface="Sakkal Majalla" panose="02000000000000000000" pitchFamily="2" charset="-78"/>
              </a:rPr>
              <a:t>Take Action! </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28600" y="990600"/>
            <a:ext cx="8271463" cy="52273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prstClr val="black"/>
              </a:solidFill>
            </a:endParaRPr>
          </a:p>
        </p:txBody>
      </p:sp>
      <p:pic>
        <p:nvPicPr>
          <p:cNvPr id="2" name="Picture 1"/>
          <p:cNvPicPr>
            <a:picLocks noChangeAspect="1"/>
          </p:cNvPicPr>
          <p:nvPr/>
        </p:nvPicPr>
        <p:blipFill>
          <a:blip r:embed="rId5"/>
          <a:stretch>
            <a:fillRect/>
          </a:stretch>
        </p:blipFill>
        <p:spPr>
          <a:xfrm>
            <a:off x="13855" y="1524000"/>
            <a:ext cx="9007748" cy="3886200"/>
          </a:xfrm>
          <a:prstGeom prst="rect">
            <a:avLst/>
          </a:prstGeom>
        </p:spPr>
      </p:pic>
    </p:spTree>
    <p:extLst>
      <p:ext uri="{BB962C8B-B14F-4D97-AF65-F5344CB8AC3E}">
        <p14:creationId xmlns:p14="http://schemas.microsoft.com/office/powerpoint/2010/main" val="165038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17</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17</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17</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Contact Information</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28600" y="990600"/>
            <a:ext cx="8271463" cy="52273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dirty="0">
              <a:latin typeface="Calibri" pitchFamily="34" charset="0"/>
              <a:cs typeface="Calibri" pitchFamily="34" charset="0"/>
            </a:endParaRPr>
          </a:p>
        </p:txBody>
      </p:sp>
      <p:sp>
        <p:nvSpPr>
          <p:cNvPr id="2" name="Rectangle 1"/>
          <p:cNvSpPr/>
          <p:nvPr/>
        </p:nvSpPr>
        <p:spPr>
          <a:xfrm>
            <a:off x="304800" y="914400"/>
            <a:ext cx="8001000" cy="3970318"/>
          </a:xfrm>
          <a:prstGeom prst="rect">
            <a:avLst/>
          </a:prstGeom>
        </p:spPr>
        <p:txBody>
          <a:bodyPr wrap="square">
            <a:spAutoFit/>
          </a:bodyPr>
          <a:lstStyle/>
          <a:p>
            <a:endParaRPr lang="en-US" b="1" dirty="0"/>
          </a:p>
          <a:p>
            <a:endParaRPr lang="en-US" b="1" dirty="0"/>
          </a:p>
          <a:p>
            <a:endParaRPr lang="en-US" b="1" dirty="0"/>
          </a:p>
          <a:p>
            <a:endParaRPr lang="en-US" b="1" dirty="0"/>
          </a:p>
          <a:p>
            <a:endParaRPr lang="en-US" b="1" dirty="0"/>
          </a:p>
          <a:p>
            <a:r>
              <a:rPr lang="en-US" b="1" dirty="0"/>
              <a:t>Charles P. Bellingrath, CCIC</a:t>
            </a:r>
            <a:endParaRPr lang="en-US" dirty="0"/>
          </a:p>
          <a:p>
            <a:r>
              <a:rPr lang="en-US" b="1" dirty="0"/>
              <a:t>Partner &amp; National Practice Leader: Cyber/Tech</a:t>
            </a:r>
            <a:endParaRPr lang="en-US" dirty="0"/>
          </a:p>
          <a:p>
            <a:r>
              <a:rPr lang="en-US" b="1" dirty="0"/>
              <a:t>ARC Excess &amp; Surplus of MA LLC</a:t>
            </a:r>
            <a:endParaRPr lang="en-US" dirty="0"/>
          </a:p>
          <a:p>
            <a:r>
              <a:rPr lang="en-US" b="1" dirty="0"/>
              <a:t>495 Old Connecticut Path, Suite 110</a:t>
            </a:r>
            <a:endParaRPr lang="en-US" dirty="0"/>
          </a:p>
          <a:p>
            <a:r>
              <a:rPr lang="en-US" b="1" dirty="0"/>
              <a:t>Framingham, MA 01701</a:t>
            </a:r>
            <a:endParaRPr lang="en-US" dirty="0"/>
          </a:p>
          <a:p>
            <a:r>
              <a:rPr lang="en-US" b="1" dirty="0"/>
              <a:t>Direct: 857.239.5051</a:t>
            </a:r>
            <a:endParaRPr lang="en-US" dirty="0"/>
          </a:p>
          <a:p>
            <a:r>
              <a:rPr lang="en-US" b="1" dirty="0"/>
              <a:t>Cell: 860.819.4395</a:t>
            </a:r>
            <a:endParaRPr lang="en-US" dirty="0"/>
          </a:p>
          <a:p>
            <a:r>
              <a:rPr lang="en-US" b="1" dirty="0"/>
              <a:t>Email: </a:t>
            </a:r>
            <a:r>
              <a:rPr lang="en-US" b="1" u="sng" dirty="0">
                <a:hlinkClick r:id="rId5"/>
              </a:rPr>
              <a:t>cbellingrath@arcne.com</a:t>
            </a:r>
            <a:endParaRPr lang="en-US" dirty="0"/>
          </a:p>
          <a:p>
            <a:r>
              <a:rPr lang="en-US" b="1" u="sng" dirty="0">
                <a:hlinkClick r:id="rId6"/>
              </a:rPr>
              <a:t>www.arcbrokers.com</a:t>
            </a:r>
            <a:endParaRPr lang="en-US" dirty="0"/>
          </a:p>
        </p:txBody>
      </p:sp>
    </p:spTree>
    <p:extLst>
      <p:ext uri="{BB962C8B-B14F-4D97-AF65-F5344CB8AC3E}">
        <p14:creationId xmlns:p14="http://schemas.microsoft.com/office/powerpoint/2010/main" val="24953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880678"/>
            <a:ext cx="7772400" cy="929322"/>
          </a:xfrm>
        </p:spPr>
        <p:txBody>
          <a:bodyPr/>
          <a:lstStyle/>
          <a:p>
            <a:r>
              <a:rPr lang="en-US" dirty="0"/>
              <a:t>Questions?</a:t>
            </a:r>
          </a:p>
        </p:txBody>
      </p:sp>
      <p:sp>
        <p:nvSpPr>
          <p:cNvPr id="5" name="Content Placeholder 2"/>
          <p:cNvSpPr txBox="1">
            <a:spLocks/>
          </p:cNvSpPr>
          <p:nvPr/>
        </p:nvSpPr>
        <p:spPr>
          <a:xfrm>
            <a:off x="228600" y="4084637"/>
            <a:ext cx="8534400" cy="20113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a:r>
              <a:rPr lang="en-US" sz="1800" b="1" dirty="0">
                <a:solidFill>
                  <a:srgbClr val="5F040E">
                    <a:lumMod val="90000"/>
                    <a:lumOff val="10000"/>
                  </a:srgbClr>
                </a:solidFill>
                <a:latin typeface="Sakkal Majalla" pitchFamily="2" charset="-78"/>
                <a:cs typeface="Sakkal Majalla" pitchFamily="2" charset="-78"/>
              </a:rPr>
              <a:t>As a specialty  insurance brokerage firm, ARC Excess &amp; Surplus provides innovative specialty solutions, offering superior client service nationwide. </a:t>
            </a:r>
          </a:p>
        </p:txBody>
      </p:sp>
    </p:spTree>
    <p:extLst>
      <p:ext uri="{BB962C8B-B14F-4D97-AF65-F5344CB8AC3E}">
        <p14:creationId xmlns:p14="http://schemas.microsoft.com/office/powerpoint/2010/main" val="198525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3C756D-C3BA-4D30-BCE5-549A91E30A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p:cNvGrpSpPr/>
          <p:nvPr/>
        </p:nvGrpSpPr>
        <p:grpSpPr>
          <a:xfrm>
            <a:off x="-2823" y="6294118"/>
            <a:ext cx="9146823" cy="563882"/>
            <a:chOff x="-2823" y="6294118"/>
            <a:chExt cx="9146823" cy="563882"/>
          </a:xfrm>
        </p:grpSpPr>
        <p:sp>
          <p:nvSpPr>
            <p:cNvPr id="2" name="Rectangle 1"/>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3C756D-C3BA-4D30-BCE5-549A91E30A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1"/>
          <p:cNvSpPr txBox="1">
            <a:spLocks/>
          </p:cNvSpPr>
          <p:nvPr/>
        </p:nvSpPr>
        <p:spPr>
          <a:xfrm>
            <a:off x="152400" y="914400"/>
            <a:ext cx="8229600" cy="4800600"/>
          </a:xfrm>
          <a:prstGeom prst="rect">
            <a:avLst/>
          </a:prstGeom>
        </p:spPr>
        <p:txBody>
          <a:bodyPr vert="horz" wrap="square"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400" b="1" i="0" u="none" strike="noStrike" kern="1200" cap="none" spc="0" normalizeH="0" baseline="0" noProof="0" dirty="0">
                <a:ln>
                  <a:noFill/>
                </a:ln>
                <a:solidFill>
                  <a:srgbClr val="C0504D"/>
                </a:solidFill>
                <a:effectLst/>
                <a:uLnTx/>
                <a:uFillTx/>
                <a:latin typeface="Sakkal Majalla" panose="02000000000000000000" pitchFamily="2" charset="-78"/>
                <a:ea typeface="+mn-ea"/>
                <a:cs typeface="Sakkal Majalla" panose="02000000000000000000" pitchFamily="2" charset="-78"/>
              </a:rPr>
              <a:t>Charles P. Bellingrath	</a:t>
            </a:r>
            <a:endParaRPr kumimoji="0" lang="en-US" sz="2400" b="1" i="1" u="none" strike="noStrike" kern="1200" cap="none" spc="0" normalizeH="0" baseline="0" noProof="0" dirty="0">
              <a:ln>
                <a:noFill/>
              </a:ln>
              <a:solidFill>
                <a:srgbClr val="C0504D"/>
              </a:solidFill>
              <a:effectLst/>
              <a:uLnTx/>
              <a:uFillTx/>
              <a:latin typeface="Sakkal Majalla" panose="02000000000000000000" pitchFamily="2" charset="-78"/>
              <a:ea typeface="+mn-ea"/>
              <a:cs typeface="Sakkal Majalla" panose="02000000000000000000" pitchFamily="2" charset="-78"/>
            </a:endParaRPr>
          </a:p>
          <a:p>
            <a:pPr marL="0" marR="0" lvl="0" indent="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2000" b="0" i="1" u="none" strike="noStrike" kern="1200" cap="none" spc="0" normalizeH="0" baseline="0" noProof="0" dirty="0">
                <a:ln>
                  <a:noFill/>
                </a:ln>
                <a:solidFill>
                  <a:srgbClr val="C0504D"/>
                </a:solidFill>
                <a:effectLst/>
                <a:uLnTx/>
                <a:uFillTx/>
                <a:latin typeface="Sakkal Majalla" panose="02000000000000000000" pitchFamily="2" charset="-78"/>
                <a:ea typeface="+mn-ea"/>
                <a:cs typeface="Sakkal Majalla" panose="02000000000000000000" pitchFamily="2" charset="-78"/>
              </a:rPr>
              <a:t>Partner &amp; National  Practice Leader: Cyber/Tech</a:t>
            </a:r>
          </a:p>
          <a:p>
            <a:pPr marL="0" marR="0" lvl="0" indent="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sz="900" b="0" i="1" u="none" strike="noStrike" kern="1200" cap="none" spc="0" normalizeH="0" baseline="0" noProof="0" dirty="0">
              <a:ln>
                <a:noFill/>
              </a:ln>
              <a:solidFill>
                <a:srgbClr val="C0504D"/>
              </a:solidFill>
              <a:effectLst/>
              <a:uLnTx/>
              <a:uFillTx/>
              <a:latin typeface="Sakkal Majalla" panose="02000000000000000000" pitchFamily="2" charset="-78"/>
              <a:ea typeface="+mn-ea"/>
              <a:cs typeface="Sakkal Majalla" panose="02000000000000000000" pitchFamily="2" charset="-78"/>
            </a:endParaRPr>
          </a:p>
        </p:txBody>
      </p:sp>
      <p:grpSp>
        <p:nvGrpSpPr>
          <p:cNvPr id="13" name="Group 12"/>
          <p:cNvGrpSpPr/>
          <p:nvPr/>
        </p:nvGrpSpPr>
        <p:grpSpPr>
          <a:xfrm>
            <a:off x="0" y="6294118"/>
            <a:ext cx="9147069" cy="563882"/>
            <a:chOff x="0" y="6294118"/>
            <a:chExt cx="9147069"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3C756D-C3BA-4D30-BCE5-549A91E30A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111924" y="228600"/>
            <a:ext cx="90351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Sakkal Majalla" panose="02000000000000000000" pitchFamily="2" charset="-78"/>
                <a:ea typeface="+mn-ea"/>
                <a:cs typeface="Sakkal Majalla" panose="02000000000000000000" pitchFamily="2" charset="-78"/>
              </a:rPr>
              <a:t>Biographies</a:t>
            </a:r>
          </a:p>
        </p:txBody>
      </p:sp>
      <p:sp>
        <p:nvSpPr>
          <p:cNvPr id="5" name="Rectangle 4"/>
          <p:cNvSpPr/>
          <p:nvPr/>
        </p:nvSpPr>
        <p:spPr>
          <a:xfrm>
            <a:off x="304800" y="1828800"/>
            <a:ext cx="8518766"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Chas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Bellingrath</a:t>
            </a:r>
            <a:r>
              <a:rPr kumimoji="0" lang="en-US" sz="1800" b="0" i="0" u="none" strike="noStrike" kern="1200" cap="none" spc="0" normalizeH="0" baseline="0" noProof="0" dirty="0">
                <a:ln>
                  <a:noFill/>
                </a:ln>
                <a:solidFill>
                  <a:prstClr val="black"/>
                </a:solidFill>
                <a:effectLst/>
                <a:uLnTx/>
                <a:uFillTx/>
                <a:latin typeface="Calibri"/>
                <a:ea typeface="+mn-ea"/>
                <a:cs typeface="+mn-cs"/>
              </a:rPr>
              <a:t> is a Partner and National Practice Leader for Cyber, Privacy &amp; Technology E&amp;O at ARC Excess &amp; Surplus, LLC. In his role Chas is responsible for advising agents and clients on issues related to technology, privacy and cyber related risks as well as negotiating with carriers on policy terms and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Chas specializes in tailoring tech, cyber, and breach response coverage and advises clients on breach preparedness and incident response planning. In addition, Chas is responsible for product development and production throughout the United States. Prior to joining ARC, Chas was a Senior Broker band head of the Cyber/Tech division at a regional wholesaler where he initially launched the product in 2007.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Chas brings ARC over 15 years of dedicated Cyber, Privacy &amp; Technology risk expertise. Chas is globally recognized and frequently instructs privacy seminars and participates on executive panels for Cyber Risk conferences. Chas also sits on several Producer Advisory Councils for top insurance carriers and the PLUS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CyberRisk</a:t>
            </a:r>
            <a:r>
              <a:rPr kumimoji="0" lang="en-US" sz="1800" b="0" i="0" u="none" strike="noStrike" kern="1200" cap="none" spc="0" normalizeH="0" baseline="0" noProof="0" dirty="0">
                <a:ln>
                  <a:noFill/>
                </a:ln>
                <a:solidFill>
                  <a:prstClr val="black"/>
                </a:solidFill>
                <a:effectLst/>
                <a:uLnTx/>
                <a:uFillTx/>
                <a:latin typeface="Calibri"/>
                <a:ea typeface="+mn-ea"/>
                <a:cs typeface="+mn-cs"/>
              </a:rPr>
              <a:t> Task 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2019, Chas received his CCIC (Cyber Cope Insurance Certification) from the Heinz College at Carnegie Mellon University. </a:t>
            </a:r>
          </a:p>
        </p:txBody>
      </p:sp>
    </p:spTree>
    <p:extLst>
      <p:ext uri="{BB962C8B-B14F-4D97-AF65-F5344CB8AC3E}">
        <p14:creationId xmlns:p14="http://schemas.microsoft.com/office/powerpoint/2010/main" val="95092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3C756D-C3BA-4D30-BCE5-549A91E30A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3C756D-C3BA-4D30-BCE5-549A91E30A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3C756D-C3BA-4D30-BCE5-549A91E30A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Straight Connector 23"/>
          <p:cNvCxnSpPr/>
          <p:nvPr/>
        </p:nvCxnSpPr>
        <p:spPr>
          <a:xfrm>
            <a:off x="8382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5791200"/>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cyber insurance expos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141" y="2362200"/>
            <a:ext cx="4389111" cy="2629655"/>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5"/>
          <p:cNvSpPr txBox="1">
            <a:spLocks/>
          </p:cNvSpPr>
          <p:nvPr/>
        </p:nvSpPr>
        <p:spPr>
          <a:xfrm>
            <a:off x="502328" y="914400"/>
            <a:ext cx="8260672" cy="15728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90500" marR="0" lvl="0" indent="0" algn="ctr" defTabSz="914400" rtl="0" eaLnBrk="1" fontAlgn="auto" latinLnBrk="0" hangingPunct="1">
              <a:lnSpc>
                <a:spcPct val="100000"/>
              </a:lnSpc>
              <a:spcBef>
                <a:spcPts val="750"/>
              </a:spcBef>
              <a:spcAft>
                <a:spcPts val="0"/>
              </a:spcAft>
              <a:buClrTx/>
              <a:buSzTx/>
              <a:buFontTx/>
              <a:buNone/>
              <a:tabLst/>
              <a:defRPr/>
            </a:pPr>
            <a:r>
              <a:rPr kumimoji="0" lang="en-US" sz="4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libri" pitchFamily="34" charset="0"/>
                <a:ea typeface="+mj-ea"/>
                <a:cs typeface="Calibri" pitchFamily="34" charset="0"/>
              </a:rPr>
              <a:t>Exposures &amp; Trends</a:t>
            </a:r>
          </a:p>
        </p:txBody>
      </p:sp>
    </p:spTree>
    <p:extLst>
      <p:ext uri="{BB962C8B-B14F-4D97-AF65-F5344CB8AC3E}">
        <p14:creationId xmlns:p14="http://schemas.microsoft.com/office/powerpoint/2010/main" val="396833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4</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4</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4</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19200"/>
            <a:ext cx="6130834" cy="447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76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5</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5</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5</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54427"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Intro to Ransomware Epidemic</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828288"/>
            <a:ext cx="8344594" cy="5016758"/>
          </a:xfrm>
          <a:prstGeom prst="rect">
            <a:avLst/>
          </a:prstGeom>
        </p:spPr>
        <p:txBody>
          <a:bodyPr wrap="square">
            <a:spAutoFit/>
          </a:bodyPr>
          <a:lstStyle/>
          <a:p>
            <a:r>
              <a:rPr lang="en-US" sz="2000" dirty="0">
                <a:solidFill>
                  <a:srgbClr val="455560"/>
                </a:solidFill>
              </a:rPr>
              <a:t>Ransomware is a type of malicious software that blocks access to a computer system or data stored therein</a:t>
            </a:r>
          </a:p>
          <a:p>
            <a:endParaRPr lang="en-US" sz="2000" dirty="0">
              <a:solidFill>
                <a:srgbClr val="455560"/>
              </a:solidFill>
            </a:endParaRPr>
          </a:p>
          <a:p>
            <a:r>
              <a:rPr lang="en-US" sz="2000" dirty="0">
                <a:solidFill>
                  <a:srgbClr val="455560"/>
                </a:solidFill>
              </a:rPr>
              <a:t>• </a:t>
            </a:r>
            <a:r>
              <a:rPr lang="en-US" sz="2000" b="1" dirty="0">
                <a:solidFill>
                  <a:srgbClr val="455560"/>
                </a:solidFill>
              </a:rPr>
              <a:t>WHAT: </a:t>
            </a:r>
            <a:r>
              <a:rPr lang="en-US" sz="2000" dirty="0">
                <a:solidFill>
                  <a:srgbClr val="455560"/>
                </a:solidFill>
              </a:rPr>
              <a:t>Two types of ransomware:</a:t>
            </a:r>
          </a:p>
          <a:p>
            <a:r>
              <a:rPr lang="en-US" sz="2000" dirty="0">
                <a:solidFill>
                  <a:srgbClr val="455560"/>
                </a:solidFill>
              </a:rPr>
              <a:t>– Non-encrypting: locking access to system and demanding payment of a</a:t>
            </a:r>
          </a:p>
          <a:p>
            <a:r>
              <a:rPr lang="en-US" sz="2000" dirty="0">
                <a:solidFill>
                  <a:srgbClr val="455560"/>
                </a:solidFill>
              </a:rPr>
              <a:t>ransom to unlock</a:t>
            </a:r>
          </a:p>
          <a:p>
            <a:r>
              <a:rPr lang="en-US" sz="2000" dirty="0">
                <a:solidFill>
                  <a:srgbClr val="455560"/>
                </a:solidFill>
              </a:rPr>
              <a:t>– Encrypting: encrypting files themselves, threating to destroy or leak documents, and demanding a ransom in exchange for a decryption key</a:t>
            </a:r>
          </a:p>
          <a:p>
            <a:r>
              <a:rPr lang="en-US" sz="2000" dirty="0">
                <a:solidFill>
                  <a:srgbClr val="455560"/>
                </a:solidFill>
              </a:rPr>
              <a:t>• In 2020, FBI received </a:t>
            </a:r>
            <a:r>
              <a:rPr lang="en-US" sz="2000" b="1" dirty="0">
                <a:solidFill>
                  <a:srgbClr val="455560"/>
                </a:solidFill>
              </a:rPr>
              <a:t>2,474 </a:t>
            </a:r>
            <a:r>
              <a:rPr lang="en-US" sz="2000" dirty="0">
                <a:solidFill>
                  <a:srgbClr val="455560"/>
                </a:solidFill>
              </a:rPr>
              <a:t>complaints with adjusted losses of over </a:t>
            </a:r>
            <a:r>
              <a:rPr lang="en-US" sz="2000" b="1" dirty="0">
                <a:solidFill>
                  <a:srgbClr val="455560"/>
                </a:solidFill>
              </a:rPr>
              <a:t>$29.1 million.</a:t>
            </a:r>
          </a:p>
          <a:p>
            <a:r>
              <a:rPr lang="en-US" sz="2000" dirty="0">
                <a:solidFill>
                  <a:srgbClr val="455560"/>
                </a:solidFill>
              </a:rPr>
              <a:t>Adjusted losses more than </a:t>
            </a:r>
            <a:r>
              <a:rPr lang="en-US" sz="2000" b="1" dirty="0">
                <a:solidFill>
                  <a:srgbClr val="455560"/>
                </a:solidFill>
              </a:rPr>
              <a:t>tripled </a:t>
            </a:r>
            <a:r>
              <a:rPr lang="en-US" sz="2000" dirty="0">
                <a:solidFill>
                  <a:srgbClr val="455560"/>
                </a:solidFill>
              </a:rPr>
              <a:t>from 2019 to 2020.</a:t>
            </a:r>
          </a:p>
          <a:p>
            <a:r>
              <a:rPr lang="en-US" sz="2000" dirty="0">
                <a:solidFill>
                  <a:srgbClr val="455560"/>
                </a:solidFill>
                <a:hlinkClick r:id="rId5"/>
              </a:rPr>
              <a:t>https://www.ic3.gov/Media/PDF/AnnualReport/2020_IC3Report.pdf</a:t>
            </a:r>
            <a:endParaRPr lang="en-US" sz="2000" dirty="0">
              <a:solidFill>
                <a:srgbClr val="455560"/>
              </a:solidFill>
            </a:endParaRPr>
          </a:p>
          <a:p>
            <a:r>
              <a:rPr lang="en-US" sz="2000" dirty="0">
                <a:solidFill>
                  <a:srgbClr val="455560"/>
                </a:solidFill>
                <a:hlinkClick r:id="rId6"/>
              </a:rPr>
              <a:t>https://www.ic3.gov/Media/PDF/AnnualReport/2019_IC3Report.pdf</a:t>
            </a:r>
            <a:r>
              <a:rPr lang="en-US" sz="2000" dirty="0">
                <a:solidFill>
                  <a:srgbClr val="455560"/>
                </a:solidFill>
              </a:rPr>
              <a:t> </a:t>
            </a:r>
          </a:p>
          <a:p>
            <a:endParaRPr lang="en-US" sz="2000" dirty="0">
              <a:solidFill>
                <a:srgbClr val="455560"/>
              </a:solidFill>
            </a:endParaRPr>
          </a:p>
          <a:p>
            <a:r>
              <a:rPr lang="en-US" sz="2000" dirty="0">
                <a:solidFill>
                  <a:srgbClr val="455560"/>
                </a:solidFill>
              </a:rPr>
              <a:t>We are also seeing bad actors steal sensitive or confidential information and threatening to publish the information publically if the ransom is NOT paid. </a:t>
            </a:r>
          </a:p>
        </p:txBody>
      </p:sp>
    </p:spTree>
    <p:extLst>
      <p:ext uri="{BB962C8B-B14F-4D97-AF65-F5344CB8AC3E}">
        <p14:creationId xmlns:p14="http://schemas.microsoft.com/office/powerpoint/2010/main" val="352001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6</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6</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6</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54427"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The Ransomware Epidemic</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06463"/>
            <a:ext cx="2756768" cy="525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6096" y="2920608"/>
            <a:ext cx="4252141" cy="319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3886200" y="906462"/>
            <a:ext cx="4462037" cy="1477328"/>
          </a:xfrm>
          <a:prstGeom prst="rect">
            <a:avLst/>
          </a:prstGeom>
          <a:noFill/>
        </p:spPr>
        <p:txBody>
          <a:bodyPr wrap="square" rtlCol="0">
            <a:spAutoFit/>
          </a:bodyPr>
          <a:lstStyle/>
          <a:p>
            <a:r>
              <a:rPr lang="en-US" dirty="0"/>
              <a:t>According to Beazley’s Breach Response Briefing, Ransomware incidents skyrocketed 131% in 2019 and in a most recent report from </a:t>
            </a:r>
            <a:r>
              <a:rPr lang="en-US" dirty="0" err="1"/>
              <a:t>Coveware</a:t>
            </a:r>
            <a:r>
              <a:rPr lang="en-US" dirty="0"/>
              <a:t>, the average payment rose to $111,605 in Q1 2020. Up 33% from Q4 2019. </a:t>
            </a:r>
          </a:p>
        </p:txBody>
      </p:sp>
    </p:spTree>
    <p:extLst>
      <p:ext uri="{BB962C8B-B14F-4D97-AF65-F5344CB8AC3E}">
        <p14:creationId xmlns:p14="http://schemas.microsoft.com/office/powerpoint/2010/main" val="259911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7</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7</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7</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54427"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The Ransomware Epidemic</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286000" y="1116799"/>
            <a:ext cx="4571999" cy="4624401"/>
          </a:xfrm>
          <a:prstGeom prst="rect">
            <a:avLst/>
          </a:prstGeom>
        </p:spPr>
      </p:pic>
    </p:spTree>
    <p:extLst>
      <p:ext uri="{BB962C8B-B14F-4D97-AF65-F5344CB8AC3E}">
        <p14:creationId xmlns:p14="http://schemas.microsoft.com/office/powerpoint/2010/main" val="361731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8</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8</a:t>
            </a:fld>
            <a:endParaRPr lang="en-US" dirty="0">
              <a:solidFill>
                <a:prstClr val="black"/>
              </a:solidFill>
            </a:endParaRPr>
          </a:p>
        </p:txBody>
      </p:sp>
      <p:grpSp>
        <p:nvGrpSpPr>
          <p:cNvPr id="19" name="Group 18"/>
          <p:cNvGrpSpPr/>
          <p:nvPr/>
        </p:nvGrpSpPr>
        <p:grpSpPr>
          <a:xfrm>
            <a:off x="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8</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W-2, Business Email Compromise &amp; Phishing</a:t>
            </a:r>
          </a:p>
        </p:txBody>
      </p:sp>
      <p:sp>
        <p:nvSpPr>
          <p:cNvPr id="23" name="TextBox 22"/>
          <p:cNvSpPr txBox="1"/>
          <p:nvPr/>
        </p:nvSpPr>
        <p:spPr>
          <a:xfrm>
            <a:off x="228600" y="1066800"/>
            <a:ext cx="8077200" cy="3693319"/>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chemeClr val="tx1">
                    <a:lumMod val="75000"/>
                    <a:lumOff val="25000"/>
                  </a:schemeClr>
                </a:solidFill>
                <a:latin typeface="+mj-lt"/>
                <a:cs typeface="Arial" panose="020B0604020202020204" pitchFamily="34" charset="0"/>
              </a:rPr>
              <a:t>Scammers use emails from a target organization’s CEO, asking human resources and accounting departments for employee W-2 information.</a:t>
            </a:r>
          </a:p>
          <a:p>
            <a:pPr marL="285750" indent="-285750" fontAlgn="base">
              <a:spcBef>
                <a:spcPct val="0"/>
              </a:spcBef>
              <a:spcAft>
                <a:spcPct val="0"/>
              </a:spcAft>
              <a:buFont typeface="Arial" panose="020B0604020202020204" pitchFamily="34" charset="0"/>
              <a:buChar char="•"/>
            </a:pPr>
            <a:endParaRPr lang="en-US" dirty="0">
              <a:solidFill>
                <a:schemeClr val="tx1">
                  <a:lumMod val="75000"/>
                  <a:lumOff val="25000"/>
                </a:schemeClr>
              </a:solidFill>
              <a:latin typeface="+mj-lt"/>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US" dirty="0">
                <a:solidFill>
                  <a:schemeClr val="tx1">
                    <a:lumMod val="75000"/>
                    <a:lumOff val="25000"/>
                  </a:schemeClr>
                </a:solidFill>
                <a:latin typeface="+mj-lt"/>
                <a:cs typeface="Arial" panose="020B0604020202020204" pitchFamily="34" charset="0"/>
              </a:rPr>
              <a:t>Scammers phish online payroll management account credentials used by corporate HR professionals</a:t>
            </a:r>
            <a:r>
              <a:rPr lang="en-US" dirty="0">
                <a:solidFill>
                  <a:schemeClr val="tx1">
                    <a:lumMod val="75000"/>
                    <a:lumOff val="25000"/>
                  </a:schemeClr>
                </a:solidFill>
                <a:latin typeface="+mj-lt"/>
                <a:cs typeface="Arial" charset="0"/>
              </a:rPr>
              <a:t>.</a:t>
            </a:r>
          </a:p>
          <a:p>
            <a:pPr marL="285750" indent="-285750" fontAlgn="base">
              <a:spcBef>
                <a:spcPct val="0"/>
              </a:spcBef>
              <a:spcAft>
                <a:spcPct val="0"/>
              </a:spcAft>
              <a:buFont typeface="Arial" panose="020B0604020202020204" pitchFamily="34" charset="0"/>
              <a:buChar char="•"/>
            </a:pPr>
            <a:endParaRPr lang="en-US" dirty="0">
              <a:solidFill>
                <a:schemeClr val="tx1">
                  <a:lumMod val="75000"/>
                  <a:lumOff val="25000"/>
                </a:schemeClr>
              </a:solidFill>
              <a:latin typeface="+mj-lt"/>
              <a:cs typeface="Arial" charset="0"/>
            </a:endParaRPr>
          </a:p>
          <a:p>
            <a:pPr marL="285750" indent="-285750" fontAlgn="base">
              <a:spcBef>
                <a:spcPct val="0"/>
              </a:spcBef>
              <a:spcAft>
                <a:spcPct val="0"/>
              </a:spcAft>
              <a:buFont typeface="Arial" panose="020B0604020202020204" pitchFamily="34" charset="0"/>
              <a:buChar char="•"/>
            </a:pPr>
            <a:r>
              <a:rPr lang="en-US" dirty="0">
                <a:solidFill>
                  <a:schemeClr val="tx1">
                    <a:lumMod val="75000"/>
                    <a:lumOff val="25000"/>
                  </a:schemeClr>
                </a:solidFill>
                <a:latin typeface="+mj-lt"/>
                <a:cs typeface="Arial" charset="0"/>
              </a:rPr>
              <a:t>Scammers send emails pretending to have important  Documents, or important new O365 mailbox audit log functionality </a:t>
            </a:r>
          </a:p>
          <a:p>
            <a:pPr marL="285750" indent="-285750" fontAlgn="base">
              <a:spcBef>
                <a:spcPct val="0"/>
              </a:spcBef>
              <a:spcAft>
                <a:spcPct val="0"/>
              </a:spcAft>
              <a:buFont typeface="Arial" panose="020B0604020202020204" pitchFamily="34" charset="0"/>
              <a:buChar char="•"/>
            </a:pPr>
            <a:endParaRPr lang="en-US" dirty="0">
              <a:solidFill>
                <a:schemeClr val="tx1">
                  <a:lumMod val="75000"/>
                  <a:lumOff val="25000"/>
                </a:schemeClr>
              </a:solidFill>
              <a:latin typeface="+mj-lt"/>
              <a:cs typeface="Arial" charset="0"/>
            </a:endParaRPr>
          </a:p>
          <a:p>
            <a:pPr marL="285750" indent="-285750" fontAlgn="base">
              <a:spcBef>
                <a:spcPct val="0"/>
              </a:spcBef>
              <a:spcAft>
                <a:spcPct val="0"/>
              </a:spcAft>
              <a:buFont typeface="Arial" panose="020B0604020202020204" pitchFamily="34" charset="0"/>
              <a:buChar char="•"/>
            </a:pPr>
            <a:r>
              <a:rPr lang="en-US" dirty="0">
                <a:solidFill>
                  <a:schemeClr val="tx1">
                    <a:lumMod val="75000"/>
                    <a:lumOff val="25000"/>
                  </a:schemeClr>
                </a:solidFill>
                <a:latin typeface="+mj-lt"/>
                <a:cs typeface="Arial" charset="0"/>
              </a:rPr>
              <a:t>Reverse Social Engineering</a:t>
            </a:r>
          </a:p>
          <a:p>
            <a:pPr marL="285750" indent="-285750" fontAlgn="base">
              <a:spcBef>
                <a:spcPct val="0"/>
              </a:spcBef>
              <a:spcAft>
                <a:spcPct val="0"/>
              </a:spcAft>
              <a:buFont typeface="Arial" panose="020B0604020202020204" pitchFamily="34" charset="0"/>
              <a:buChar char="•"/>
            </a:pPr>
            <a:endParaRPr lang="en-US" dirty="0">
              <a:solidFill>
                <a:schemeClr val="tx1">
                  <a:lumMod val="75000"/>
                  <a:lumOff val="25000"/>
                </a:schemeClr>
              </a:solidFill>
              <a:latin typeface="+mj-lt"/>
              <a:cs typeface="Arial" charset="0"/>
            </a:endParaRPr>
          </a:p>
          <a:p>
            <a:pPr marL="285750" indent="-285750" fontAlgn="base">
              <a:spcBef>
                <a:spcPct val="0"/>
              </a:spcBef>
              <a:spcAft>
                <a:spcPct val="0"/>
              </a:spcAft>
              <a:buFont typeface="Arial" panose="020B0604020202020204" pitchFamily="34" charset="0"/>
              <a:buChar char="•"/>
            </a:pPr>
            <a:endParaRPr lang="en-US" dirty="0">
              <a:solidFill>
                <a:schemeClr val="tx1">
                  <a:lumMod val="75000"/>
                  <a:lumOff val="25000"/>
                </a:schemeClr>
              </a:solidFill>
              <a:latin typeface="+mj-lt"/>
              <a:cs typeface="Arial" charset="0"/>
            </a:endParaRPr>
          </a:p>
          <a:p>
            <a:pPr marL="285750" indent="-285750" fontAlgn="base">
              <a:spcBef>
                <a:spcPct val="0"/>
              </a:spcBef>
              <a:spcAft>
                <a:spcPct val="0"/>
              </a:spcAft>
              <a:buFont typeface="Arial" panose="020B0604020202020204" pitchFamily="34" charset="0"/>
              <a:buChar char="•"/>
            </a:pPr>
            <a:endParaRPr lang="en-US" dirty="0">
              <a:solidFill>
                <a:schemeClr val="tx1">
                  <a:lumMod val="75000"/>
                  <a:lumOff val="25000"/>
                </a:schemeClr>
              </a:solidFill>
              <a:latin typeface="+mj-lt"/>
              <a:cs typeface="Arial" charset="0"/>
            </a:endParaRPr>
          </a:p>
        </p:txBody>
      </p:sp>
      <p:pic>
        <p:nvPicPr>
          <p:cNvPr id="2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204" y="4038600"/>
            <a:ext cx="6267025" cy="2080125"/>
          </a:xfrm>
          <a:prstGeom prst="rect">
            <a:avLst/>
          </a:prstGeom>
        </p:spPr>
      </p:pic>
    </p:spTree>
    <p:extLst>
      <p:ext uri="{BB962C8B-B14F-4D97-AF65-F5344CB8AC3E}">
        <p14:creationId xmlns:p14="http://schemas.microsoft.com/office/powerpoint/2010/main" val="298527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2"/>
          </p:nvPr>
        </p:nvSpPr>
        <p:spPr>
          <a:xfrm>
            <a:off x="8496994" y="6294118"/>
            <a:ext cx="647006" cy="563882"/>
          </a:xfrm>
          <a:solidFill>
            <a:schemeClr val="tx1">
              <a:lumMod val="50000"/>
              <a:lumOff val="50000"/>
            </a:schemeClr>
          </a:solidFill>
        </p:spPr>
        <p:txBody>
          <a:bodyPr/>
          <a:lstStyle/>
          <a:p>
            <a:pPr algn="ctr"/>
            <a:fld id="{8C3C756D-C3BA-4D30-BCE5-549A91E30A8F}" type="slidenum">
              <a:rPr lang="en-US" smtClean="0">
                <a:solidFill>
                  <a:prstClr val="black"/>
                </a:solidFill>
              </a:rPr>
              <a:pPr algn="ctr"/>
              <a:t>9</a:t>
            </a:fld>
            <a:endParaRPr lang="en-US" dirty="0">
              <a:solidFill>
                <a:prstClr val="black"/>
              </a:solidFill>
            </a:endParaRPr>
          </a:p>
        </p:txBody>
      </p:sp>
      <p:grpSp>
        <p:nvGrpSpPr>
          <p:cNvPr id="13" name="Group 12"/>
          <p:cNvGrpSpPr/>
          <p:nvPr/>
        </p:nvGrpSpPr>
        <p:grpSpPr>
          <a:xfrm>
            <a:off x="-2823" y="6294118"/>
            <a:ext cx="9146823" cy="563882"/>
            <a:chOff x="-2823" y="6294118"/>
            <a:chExt cx="9146823" cy="563882"/>
          </a:xfrm>
        </p:grpSpPr>
        <p:sp>
          <p:nvSpPr>
            <p:cNvPr id="15" name="Rectangle 14"/>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 y="6294118"/>
              <a:ext cx="1447795" cy="56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9</a:t>
            </a:fld>
            <a:endParaRPr lang="en-US" dirty="0">
              <a:solidFill>
                <a:prstClr val="black"/>
              </a:solidFill>
            </a:endParaRPr>
          </a:p>
        </p:txBody>
      </p:sp>
      <p:grpSp>
        <p:nvGrpSpPr>
          <p:cNvPr id="19" name="Group 18"/>
          <p:cNvGrpSpPr/>
          <p:nvPr/>
        </p:nvGrpSpPr>
        <p:grpSpPr>
          <a:xfrm>
            <a:off x="57150" y="6294118"/>
            <a:ext cx="9147069" cy="563882"/>
            <a:chOff x="0" y="6294118"/>
            <a:chExt cx="9147069" cy="563882"/>
          </a:xfrm>
        </p:grpSpPr>
        <p:sp>
          <p:nvSpPr>
            <p:cNvPr id="20" name="Rectangle 19"/>
            <p:cNvSpPr/>
            <p:nvPr/>
          </p:nvSpPr>
          <p:spPr>
            <a:xfrm>
              <a:off x="0" y="6294118"/>
              <a:ext cx="9144000" cy="563882"/>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2"/>
            <p:cNvSpPr txBox="1">
              <a:spLocks/>
            </p:cNvSpPr>
            <p:nvPr/>
          </p:nvSpPr>
          <p:spPr>
            <a:xfrm>
              <a:off x="8500063" y="6294118"/>
              <a:ext cx="647006" cy="563882"/>
            </a:xfrm>
            <a:prstGeom prst="rect">
              <a:avLst/>
            </a:prstGeom>
            <a:solidFill>
              <a:schemeClr val="tx1">
                <a:lumMod val="50000"/>
                <a:lumOff val="5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C3C756D-C3BA-4D30-BCE5-549A91E30A8F}" type="slidenum">
                <a:rPr lang="en-US" smtClean="0">
                  <a:solidFill>
                    <a:prstClr val="black"/>
                  </a:solidFill>
                </a:rPr>
                <a:pPr algn="ctr"/>
                <a:t>9</a:t>
              </a:fld>
              <a:endParaRPr lang="en-US" dirty="0">
                <a:solidFill>
                  <a:prstClr val="black"/>
                </a:solidFill>
              </a:endParaRPr>
            </a:p>
          </p:txBody>
        </p:sp>
        <p:pic>
          <p:nvPicPr>
            <p:cNvPr id="22" name="Picture 2" descr="C:\Users\dchin\AppData\Local\Microsoft\Windows\Temporary Internet Files\Content.Outlook\L3ZP9HGY\ar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118"/>
              <a:ext cx="2136423" cy="56388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111924" y="228600"/>
            <a:ext cx="9035145" cy="584775"/>
          </a:xfrm>
          <a:prstGeom prst="rect">
            <a:avLst/>
          </a:prstGeom>
          <a:noFill/>
        </p:spPr>
        <p:txBody>
          <a:bodyPr wrap="square" rtlCol="0">
            <a:spAutoFit/>
          </a:bodyPr>
          <a:lstStyle/>
          <a:p>
            <a:r>
              <a:rPr lang="en-US" sz="3200" b="1" dirty="0">
                <a:solidFill>
                  <a:prstClr val="black">
                    <a:lumMod val="75000"/>
                    <a:lumOff val="25000"/>
                  </a:prstClr>
                </a:solidFill>
                <a:latin typeface="+mj-lt"/>
                <a:cs typeface="Sakkal Majalla" panose="02000000000000000000" pitchFamily="2" charset="-78"/>
              </a:rPr>
              <a:t>Top 5 Causes</a:t>
            </a:r>
          </a:p>
        </p:txBody>
      </p:sp>
      <p:cxnSp>
        <p:nvCxnSpPr>
          <p:cNvPr id="24" name="Straight Connector 23"/>
          <p:cNvCxnSpPr/>
          <p:nvPr/>
        </p:nvCxnSpPr>
        <p:spPr>
          <a:xfrm>
            <a:off x="228600" y="800388"/>
            <a:ext cx="773499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1" y="5565432"/>
            <a:ext cx="1143000" cy="923330"/>
          </a:xfrm>
          <a:prstGeom prst="rect">
            <a:avLst/>
          </a:prstGeom>
        </p:spPr>
        <p:txBody>
          <a:bodyPr wrap="square">
            <a:spAutoFit/>
          </a:bodyPr>
          <a:lstStyle/>
          <a:p>
            <a:r>
              <a:rPr lang="en-US" sz="900" dirty="0">
                <a:solidFill>
                  <a:schemeClr val="tx1">
                    <a:lumMod val="75000"/>
                    <a:lumOff val="25000"/>
                  </a:schemeClr>
                </a:solidFill>
              </a:rPr>
              <a:t>Source:  BakerHostetler Data Security Incident Response Report 2021</a:t>
            </a:r>
          </a:p>
          <a:p>
            <a:endParaRPr lang="en-US" sz="900" dirty="0">
              <a:solidFill>
                <a:schemeClr val="tx1">
                  <a:lumMod val="75000"/>
                  <a:lumOff val="25000"/>
                </a:schemeClr>
              </a:solidFill>
            </a:endParaRPr>
          </a:p>
        </p:txBody>
      </p:sp>
      <p:pic>
        <p:nvPicPr>
          <p:cNvPr id="3" name="Picture 2"/>
          <p:cNvPicPr>
            <a:picLocks noChangeAspect="1"/>
          </p:cNvPicPr>
          <p:nvPr/>
        </p:nvPicPr>
        <p:blipFill>
          <a:blip r:embed="rId5"/>
          <a:stretch>
            <a:fillRect/>
          </a:stretch>
        </p:blipFill>
        <p:spPr>
          <a:xfrm>
            <a:off x="1524000" y="838313"/>
            <a:ext cx="6091237" cy="5204594"/>
          </a:xfrm>
          <a:prstGeom prst="rect">
            <a:avLst/>
          </a:prstGeom>
        </p:spPr>
      </p:pic>
    </p:spTree>
    <p:extLst>
      <p:ext uri="{BB962C8B-B14F-4D97-AF65-F5344CB8AC3E}">
        <p14:creationId xmlns:p14="http://schemas.microsoft.com/office/powerpoint/2010/main" val="298527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Custom 6">
      <a:dk1>
        <a:srgbClr val="282828"/>
      </a:dk1>
      <a:lt1>
        <a:sysClr val="window" lastClr="FFFFFF"/>
      </a:lt1>
      <a:dk2>
        <a:srgbClr val="D2D5D8"/>
      </a:dk2>
      <a:lt2>
        <a:srgbClr val="FFFFFF"/>
      </a:lt2>
      <a:accent1>
        <a:srgbClr val="5F040E"/>
      </a:accent1>
      <a:accent2>
        <a:srgbClr val="0A8777"/>
      </a:accent2>
      <a:accent3>
        <a:srgbClr val="232D52"/>
      </a:accent3>
      <a:accent4>
        <a:srgbClr val="585B5D"/>
      </a:accent4>
      <a:accent5>
        <a:srgbClr val="0E0E0E"/>
      </a:accent5>
      <a:accent6>
        <a:srgbClr val="5F040E"/>
      </a:accent6>
      <a:hlink>
        <a:srgbClr val="5F040E"/>
      </a:hlink>
      <a:folHlink>
        <a:srgbClr val="5F040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845</Words>
  <Application>Microsoft Office PowerPoint</Application>
  <PresentationFormat>On-screen Show (4:3)</PresentationFormat>
  <Paragraphs>153</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4_Office Theme</vt:lpstr>
      <vt:lpstr>1_Office Theme</vt:lpstr>
      <vt:lpstr>Cyber Liability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Cyber Liability Update</dc:title>
  <dc:creator>Daniel Chin</dc:creator>
  <cp:lastModifiedBy>Zanesky, Megan</cp:lastModifiedBy>
  <cp:revision>114</cp:revision>
  <cp:lastPrinted>2019-05-03T20:11:49Z</cp:lastPrinted>
  <dcterms:created xsi:type="dcterms:W3CDTF">2018-03-16T16:27:44Z</dcterms:created>
  <dcterms:modified xsi:type="dcterms:W3CDTF">2021-09-25T02:44:35Z</dcterms:modified>
</cp:coreProperties>
</file>